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91" r:id="rId3"/>
    <p:sldId id="262" r:id="rId4"/>
    <p:sldId id="292" r:id="rId5"/>
    <p:sldId id="341" r:id="rId6"/>
    <p:sldId id="333" r:id="rId7"/>
    <p:sldId id="264" r:id="rId8"/>
    <p:sldId id="295" r:id="rId9"/>
    <p:sldId id="296" r:id="rId10"/>
    <p:sldId id="297" r:id="rId11"/>
    <p:sldId id="322" r:id="rId12"/>
    <p:sldId id="340" r:id="rId13"/>
    <p:sldId id="335" r:id="rId14"/>
    <p:sldId id="339" r:id="rId15"/>
    <p:sldId id="266" r:id="rId16"/>
    <p:sldId id="267" r:id="rId17"/>
    <p:sldId id="285" r:id="rId18"/>
    <p:sldId id="270" r:id="rId19"/>
    <p:sldId id="306" r:id="rId20"/>
    <p:sldId id="271" r:id="rId21"/>
    <p:sldId id="343" r:id="rId22"/>
    <p:sldId id="275" r:id="rId23"/>
    <p:sldId id="308" r:id="rId24"/>
    <p:sldId id="278" r:id="rId25"/>
    <p:sldId id="286" r:id="rId26"/>
    <p:sldId id="342" r:id="rId27"/>
    <p:sldId id="349" r:id="rId28"/>
    <p:sldId id="350" r:id="rId29"/>
    <p:sldId id="279" r:id="rId30"/>
    <p:sldId id="330" r:id="rId31"/>
    <p:sldId id="312" r:id="rId32"/>
    <p:sldId id="284" r:id="rId33"/>
    <p:sldId id="288" r:id="rId34"/>
    <p:sldId id="293" r:id="rId35"/>
    <p:sldId id="304" r:id="rId36"/>
    <p:sldId id="313" r:id="rId37"/>
    <p:sldId id="316" r:id="rId38"/>
    <p:sldId id="282" r:id="rId39"/>
    <p:sldId id="321" r:id="rId40"/>
    <p:sldId id="337" r:id="rId41"/>
    <p:sldId id="345" r:id="rId42"/>
    <p:sldId id="346" r:id="rId43"/>
    <p:sldId id="347" r:id="rId44"/>
    <p:sldId id="348" r:id="rId45"/>
    <p:sldId id="344" r:id="rId46"/>
    <p:sldId id="319" r:id="rId47"/>
  </p:sldIdLst>
  <p:sldSz cx="12192000" cy="6858000"/>
  <p:notesSz cx="6889750"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3A6D1BA6-6EAA-4EF5-A71E-D58E6E585BB0}" type="datetimeFigureOut">
              <a:rPr lang="it-IT" smtClean="0"/>
              <a:t>09/10/2023</a:t>
            </a:fld>
            <a:endParaRPr lang="it-IT"/>
          </a:p>
        </p:txBody>
      </p:sp>
      <p:sp>
        <p:nvSpPr>
          <p:cNvPr id="4" name="Segnaposto immagine diapositiva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822825"/>
            <a:ext cx="5511800" cy="394493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8650"/>
            <a:ext cx="2986088" cy="50165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518650"/>
            <a:ext cx="2986088" cy="501650"/>
          </a:xfrm>
          <a:prstGeom prst="rect">
            <a:avLst/>
          </a:prstGeom>
        </p:spPr>
        <p:txBody>
          <a:bodyPr vert="horz" lIns="91440" tIns="45720" rIns="91440" bIns="45720" rtlCol="0" anchor="b"/>
          <a:lstStyle>
            <a:lvl1pPr algn="r">
              <a:defRPr sz="1200"/>
            </a:lvl1pPr>
          </a:lstStyle>
          <a:p>
            <a:fld id="{21036822-09F5-4FB5-B47A-ACF770721855}" type="slidenum">
              <a:rPr lang="it-IT" smtClean="0"/>
              <a:t>‹N›</a:t>
            </a:fld>
            <a:endParaRPr lang="it-IT"/>
          </a:p>
        </p:txBody>
      </p:sp>
    </p:spTree>
    <p:extLst>
      <p:ext uri="{BB962C8B-B14F-4D97-AF65-F5344CB8AC3E}">
        <p14:creationId xmlns:p14="http://schemas.microsoft.com/office/powerpoint/2010/main" val="410157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10/9/2023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10/9/2023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registro.sportesalute.eu/log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EC4F1A7-035D-8488-E176-00E856E22BFC}"/>
              </a:ext>
            </a:extLst>
          </p:cNvPr>
          <p:cNvPicPr>
            <a:picLocks noChangeAspect="1"/>
          </p:cNvPicPr>
          <p:nvPr/>
        </p:nvPicPr>
        <p:blipFill>
          <a:blip r:embed="rId2"/>
          <a:stretch>
            <a:fillRect/>
          </a:stretch>
        </p:blipFill>
        <p:spPr>
          <a:xfrm>
            <a:off x="0" y="-13302"/>
            <a:ext cx="12192000" cy="6858000"/>
          </a:xfrm>
          <a:prstGeom prst="rect">
            <a:avLst/>
          </a:prstGeom>
        </p:spPr>
      </p:pic>
      <p:sp>
        <p:nvSpPr>
          <p:cNvPr id="2" name="Titolo 1">
            <a:extLst>
              <a:ext uri="{FF2B5EF4-FFF2-40B4-BE49-F238E27FC236}">
                <a16:creationId xmlns:a16="http://schemas.microsoft.com/office/drawing/2014/main" id="{FC0980DF-7521-6D3F-8A8B-F42950F744D7}"/>
              </a:ext>
            </a:extLst>
          </p:cNvPr>
          <p:cNvSpPr>
            <a:spLocks noGrp="1"/>
          </p:cNvSpPr>
          <p:nvPr>
            <p:ph type="ctrTitle"/>
          </p:nvPr>
        </p:nvSpPr>
        <p:spPr>
          <a:xfrm>
            <a:off x="-2278966" y="3296694"/>
            <a:ext cx="12810978" cy="1530706"/>
          </a:xfrm>
        </p:spPr>
        <p:txBody>
          <a:bodyPr>
            <a:noAutofit/>
          </a:bodyPr>
          <a:lstStyle/>
          <a:p>
            <a:r>
              <a:rPr lang="it-IT" sz="9600" dirty="0">
                <a:solidFill>
                  <a:schemeClr val="tx1"/>
                </a:solidFill>
                <a:latin typeface="Broadway" panose="04040905080B02020502" pitchFamily="82" charset="0"/>
              </a:rPr>
              <a:t>La riforma dello spor</a:t>
            </a:r>
            <a:r>
              <a:rPr lang="it-IT" sz="9600" dirty="0">
                <a:solidFill>
                  <a:schemeClr val="tx1"/>
                </a:solidFill>
              </a:rPr>
              <a:t>t </a:t>
            </a:r>
          </a:p>
        </p:txBody>
      </p:sp>
      <p:sp>
        <p:nvSpPr>
          <p:cNvPr id="3" name="Sottotitolo 2">
            <a:extLst>
              <a:ext uri="{FF2B5EF4-FFF2-40B4-BE49-F238E27FC236}">
                <a16:creationId xmlns:a16="http://schemas.microsoft.com/office/drawing/2014/main" id="{82FD0655-7D23-2F83-6441-1D7EEEF0FFA4}"/>
              </a:ext>
            </a:extLst>
          </p:cNvPr>
          <p:cNvSpPr>
            <a:spLocks noGrp="1"/>
          </p:cNvSpPr>
          <p:nvPr>
            <p:ph type="subTitle" idx="1"/>
          </p:nvPr>
        </p:nvSpPr>
        <p:spPr>
          <a:xfrm>
            <a:off x="-157883" y="5726551"/>
            <a:ext cx="12151623" cy="1118147"/>
          </a:xfrm>
        </p:spPr>
        <p:txBody>
          <a:bodyPr/>
          <a:lstStyle/>
          <a:p>
            <a:r>
              <a:rPr lang="it-IT" b="1" dirty="0">
                <a:solidFill>
                  <a:schemeClr val="tx1"/>
                </a:solidFill>
                <a:latin typeface="Agency FB" panose="020B0503020202020204" pitchFamily="34" charset="0"/>
              </a:rPr>
              <a:t>Attuazione della legge delega 86/2019</a:t>
            </a:r>
          </a:p>
        </p:txBody>
      </p:sp>
      <p:sp>
        <p:nvSpPr>
          <p:cNvPr id="4" name="Segnaposto numero diapositiva 3">
            <a:extLst>
              <a:ext uri="{FF2B5EF4-FFF2-40B4-BE49-F238E27FC236}">
                <a16:creationId xmlns:a16="http://schemas.microsoft.com/office/drawing/2014/main" id="{986F9592-5D5A-9562-46E9-FAFCE854068D}"/>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40484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54A4DF-63E1-052C-B797-BEF650FA57C9}"/>
              </a:ext>
            </a:extLst>
          </p:cNvPr>
          <p:cNvSpPr>
            <a:spLocks noGrp="1"/>
          </p:cNvSpPr>
          <p:nvPr>
            <p:ph sz="quarter" idx="13"/>
          </p:nvPr>
        </p:nvSpPr>
        <p:spPr>
          <a:xfrm>
            <a:off x="225083" y="309488"/>
            <a:ext cx="11324491" cy="5065097"/>
          </a:xfrm>
        </p:spPr>
        <p:txBody>
          <a:bodyPr>
            <a:noAutofit/>
          </a:bodyPr>
          <a:lstStyle/>
          <a:p>
            <a:r>
              <a:rPr lang="it-IT" sz="1600" b="0" i="0" dirty="0">
                <a:solidFill>
                  <a:srgbClr val="19191A"/>
                </a:solidFill>
                <a:effectLst/>
                <a:latin typeface="Agency FB" panose="020B0503020202020204" pitchFamily="34" charset="0"/>
              </a:rPr>
              <a:t>In sede di iscrizione è richiesto che le ASD/SSD siano costituite ai sensi dell’art. 90 della Legge n. 289 del 2002 e, dalla data di sua applicazione, ai sensi degli articoli del Capo I, Titolo II del D.lgs. n. 36 del 2021 e che, oltre a quanto dettagliatamente indicato da tali norme, siano in possesso dei seguenti ulteriori requisiti:</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a. abbiano sede legale in uno degli Stati membri dell'Unione Europea e abbiano almeno una sede operativa per gli adempimenti e procedimenti sportivi nel territorio italiano che risulta accessibile ed idonea;</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b. abbiano instaurato un valido rapporto di affiliazione con un Organismo sportivo;</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c. non siano assimilabili ad associazioni/società di secondo livello. Al solo fine esemplificativo e non esaustivo sono associazioni/società di secondo livello: 1) quelle che svolgono attività di affiliazione o aggregazione per conto dell’Organismo sportivo di affiliazione; 2) quelle che organizzano attività sportiva, didattica e/o formativa in proprio o per conto dell’Organismo sportivo di affiliazione, ad eccezione dei casi di affidamento operativo temporaneo per singoli eventi la cui titolarità appartenga o sia riconosciuta dall'Organismo sportivo medesimo; 3) quelle che esercitino attività amministrativo contabile, attività correlata alla giustizia sportiva o altra attività di puro servizio dell’Organismo sportivo di affiliazione;</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d. a nessun titolo costituiscano un’articolazione territoriale dell’Organismo sportivo di appartenenza, ad eccezione del Centro Universitario Sportivo Italiano (“CUSI”);</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e. svolgano comprovata attività sportiva, compresa l’attività didattica e formativa , ivi inclusa la preparazione e l’assistenza all’attività sportiva dilettantistica;</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f. abbiano adottato uno Statuto conforme alla normativa in materia. Il numero minimo di tesserati atleti nonché le figure tecniche devono essere coerenti con la disciplina sportiva praticata e corrispondenti alle previsioni regolamentari dell’Organismo sportivo di affiliazione. Detta disposizione non trova applicazione con riguardo alle Federazioni Sportive Nazionali di servizio: Federazione Medico Sportiva Italiana e Federazione Italiana Cronometristi.</a:t>
            </a:r>
            <a:endParaRPr lang="it-IT" sz="1600" dirty="0">
              <a:latin typeface="Agency FB" panose="020B0503020202020204" pitchFamily="34" charset="0"/>
            </a:endParaRPr>
          </a:p>
        </p:txBody>
      </p:sp>
    </p:spTree>
    <p:extLst>
      <p:ext uri="{BB962C8B-B14F-4D97-AF65-F5344CB8AC3E}">
        <p14:creationId xmlns:p14="http://schemas.microsoft.com/office/powerpoint/2010/main" val="93779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egnaposto contenuto 12">
            <a:extLst>
              <a:ext uri="{FF2B5EF4-FFF2-40B4-BE49-F238E27FC236}">
                <a16:creationId xmlns:a16="http://schemas.microsoft.com/office/drawing/2014/main" id="{16967E3A-5AF7-597B-8183-32C3070CEFD2}"/>
              </a:ext>
            </a:extLst>
          </p:cNvPr>
          <p:cNvPicPr>
            <a:picLocks noGrp="1" noChangeAspect="1"/>
          </p:cNvPicPr>
          <p:nvPr>
            <p:ph sz="quarter" idx="13"/>
          </p:nvPr>
        </p:nvPicPr>
        <p:blipFill>
          <a:blip r:embed="rId2"/>
          <a:stretch>
            <a:fillRect/>
          </a:stretch>
        </p:blipFill>
        <p:spPr>
          <a:xfrm>
            <a:off x="953589" y="287383"/>
            <a:ext cx="9522822" cy="5212080"/>
          </a:xfrm>
        </p:spPr>
      </p:pic>
      <p:sp>
        <p:nvSpPr>
          <p:cNvPr id="14" name="Elaborazione 13">
            <a:extLst>
              <a:ext uri="{FF2B5EF4-FFF2-40B4-BE49-F238E27FC236}">
                <a16:creationId xmlns:a16="http://schemas.microsoft.com/office/drawing/2014/main" id="{93EB3BD5-EB68-ED05-7F66-BE47AB5FA7AD}"/>
              </a:ext>
            </a:extLst>
          </p:cNvPr>
          <p:cNvSpPr/>
          <p:nvPr/>
        </p:nvSpPr>
        <p:spPr>
          <a:xfrm>
            <a:off x="5357948" y="2129246"/>
            <a:ext cx="714103" cy="20900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Elaborazione 16">
            <a:extLst>
              <a:ext uri="{FF2B5EF4-FFF2-40B4-BE49-F238E27FC236}">
                <a16:creationId xmlns:a16="http://schemas.microsoft.com/office/drawing/2014/main" id="{665CDF88-345E-B9A8-D880-D19BF2C27954}"/>
              </a:ext>
            </a:extLst>
          </p:cNvPr>
          <p:cNvSpPr/>
          <p:nvPr/>
        </p:nvSpPr>
        <p:spPr>
          <a:xfrm flipV="1">
            <a:off x="5475514" y="2521131"/>
            <a:ext cx="596537" cy="11103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Elaborazione 17">
            <a:extLst>
              <a:ext uri="{FF2B5EF4-FFF2-40B4-BE49-F238E27FC236}">
                <a16:creationId xmlns:a16="http://schemas.microsoft.com/office/drawing/2014/main" id="{459D8B63-CE2D-F325-01D8-CCA683452A0A}"/>
              </a:ext>
            </a:extLst>
          </p:cNvPr>
          <p:cNvSpPr/>
          <p:nvPr/>
        </p:nvSpPr>
        <p:spPr>
          <a:xfrm>
            <a:off x="5185953" y="2684417"/>
            <a:ext cx="1267098" cy="20900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Elaborazione 20">
            <a:extLst>
              <a:ext uri="{FF2B5EF4-FFF2-40B4-BE49-F238E27FC236}">
                <a16:creationId xmlns:a16="http://schemas.microsoft.com/office/drawing/2014/main" id="{5F98DDD9-40B7-8C6C-4161-61BDA01B1B06}"/>
              </a:ext>
            </a:extLst>
          </p:cNvPr>
          <p:cNvSpPr/>
          <p:nvPr/>
        </p:nvSpPr>
        <p:spPr>
          <a:xfrm>
            <a:off x="6453051" y="2795450"/>
            <a:ext cx="992778" cy="9797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a:extLst>
              <a:ext uri="{FF2B5EF4-FFF2-40B4-BE49-F238E27FC236}">
                <a16:creationId xmlns:a16="http://schemas.microsoft.com/office/drawing/2014/main" id="{6CF7F7D1-9ECD-9847-CD4F-794910A09E24}"/>
              </a:ext>
            </a:extLst>
          </p:cNvPr>
          <p:cNvSpPr/>
          <p:nvPr/>
        </p:nvSpPr>
        <p:spPr>
          <a:xfrm>
            <a:off x="587828" y="2788920"/>
            <a:ext cx="2481943" cy="120831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Verificare elenco enti affilianti </a:t>
            </a:r>
          </a:p>
        </p:txBody>
      </p:sp>
    </p:spTree>
    <p:extLst>
      <p:ext uri="{BB962C8B-B14F-4D97-AF65-F5344CB8AC3E}">
        <p14:creationId xmlns:p14="http://schemas.microsoft.com/office/powerpoint/2010/main" val="259022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600DA44-9D27-723F-D0DB-6EC954A744CA}"/>
              </a:ext>
            </a:extLst>
          </p:cNvPr>
          <p:cNvPicPr>
            <a:picLocks noChangeAspect="1"/>
          </p:cNvPicPr>
          <p:nvPr/>
        </p:nvPicPr>
        <p:blipFill>
          <a:blip r:embed="rId2"/>
          <a:stretch>
            <a:fillRect/>
          </a:stretch>
        </p:blipFill>
        <p:spPr>
          <a:xfrm>
            <a:off x="433137" y="168441"/>
            <a:ext cx="11043627" cy="5881411"/>
          </a:xfrm>
          <a:prstGeom prst="rect">
            <a:avLst/>
          </a:prstGeom>
        </p:spPr>
      </p:pic>
    </p:spTree>
    <p:extLst>
      <p:ext uri="{BB962C8B-B14F-4D97-AF65-F5344CB8AC3E}">
        <p14:creationId xmlns:p14="http://schemas.microsoft.com/office/powerpoint/2010/main" val="228658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5D325-BE88-F5EE-BC3B-ED845F3DFDFC}"/>
              </a:ext>
            </a:extLst>
          </p:cNvPr>
          <p:cNvSpPr>
            <a:spLocks noGrp="1"/>
          </p:cNvSpPr>
          <p:nvPr>
            <p:ph type="title"/>
          </p:nvPr>
        </p:nvSpPr>
        <p:spPr>
          <a:xfrm>
            <a:off x="685801" y="685801"/>
            <a:ext cx="10396882" cy="495886"/>
          </a:xfrm>
        </p:spPr>
        <p:txBody>
          <a:bodyPr>
            <a:noAutofit/>
          </a:bodyPr>
          <a:lstStyle/>
          <a:p>
            <a:r>
              <a:rPr lang="it-IT" sz="3200" b="1" dirty="0">
                <a:latin typeface="Agency FB" panose="020B0503020202020204" pitchFamily="34" charset="0"/>
              </a:rPr>
              <a:t>Inoltre, </a:t>
            </a:r>
            <a:r>
              <a:rPr lang="it-IT" sz="3200" dirty="0">
                <a:latin typeface="Agency FB" panose="020B0503020202020204" pitchFamily="34" charset="0"/>
              </a:rPr>
              <a:t> All’ente affiliante  andranno depositati i seguenti documenti. A sua volta l’ente li depositerà nel registro delle attività sportive dilettantistiche:</a:t>
            </a:r>
          </a:p>
        </p:txBody>
      </p:sp>
      <p:graphicFrame>
        <p:nvGraphicFramePr>
          <p:cNvPr id="4" name="Tabella 4">
            <a:extLst>
              <a:ext uri="{FF2B5EF4-FFF2-40B4-BE49-F238E27FC236}">
                <a16:creationId xmlns:a16="http://schemas.microsoft.com/office/drawing/2014/main" id="{862E34E8-2C7F-B5B5-D240-AEED61F95240}"/>
              </a:ext>
            </a:extLst>
          </p:cNvPr>
          <p:cNvGraphicFramePr>
            <a:graphicFrameLocks noGrp="1"/>
          </p:cNvGraphicFramePr>
          <p:nvPr>
            <p:ph sz="quarter" idx="13"/>
            <p:extLst>
              <p:ext uri="{D42A27DB-BD31-4B8C-83A1-F6EECF244321}">
                <p14:modId xmlns:p14="http://schemas.microsoft.com/office/powerpoint/2010/main" val="3571539986"/>
              </p:ext>
            </p:extLst>
          </p:nvPr>
        </p:nvGraphicFramePr>
        <p:xfrm>
          <a:off x="685801" y="1941342"/>
          <a:ext cx="10396880" cy="914400"/>
        </p:xfrm>
        <a:graphic>
          <a:graphicData uri="http://schemas.openxmlformats.org/drawingml/2006/table">
            <a:tbl>
              <a:tblPr firstRow="1" bandRow="1">
                <a:tableStyleId>{5C22544A-7EE6-4342-B048-85BDC9FD1C3A}</a:tableStyleId>
              </a:tblPr>
              <a:tblGrid>
                <a:gridCol w="2079376">
                  <a:extLst>
                    <a:ext uri="{9D8B030D-6E8A-4147-A177-3AD203B41FA5}">
                      <a16:colId xmlns:a16="http://schemas.microsoft.com/office/drawing/2014/main" val="3944923284"/>
                    </a:ext>
                  </a:extLst>
                </a:gridCol>
                <a:gridCol w="2079376">
                  <a:extLst>
                    <a:ext uri="{9D8B030D-6E8A-4147-A177-3AD203B41FA5}">
                      <a16:colId xmlns:a16="http://schemas.microsoft.com/office/drawing/2014/main" val="3670975293"/>
                    </a:ext>
                  </a:extLst>
                </a:gridCol>
                <a:gridCol w="2079376">
                  <a:extLst>
                    <a:ext uri="{9D8B030D-6E8A-4147-A177-3AD203B41FA5}">
                      <a16:colId xmlns:a16="http://schemas.microsoft.com/office/drawing/2014/main" val="932931251"/>
                    </a:ext>
                  </a:extLst>
                </a:gridCol>
                <a:gridCol w="2079376">
                  <a:extLst>
                    <a:ext uri="{9D8B030D-6E8A-4147-A177-3AD203B41FA5}">
                      <a16:colId xmlns:a16="http://schemas.microsoft.com/office/drawing/2014/main" val="2445724215"/>
                    </a:ext>
                  </a:extLst>
                </a:gridCol>
                <a:gridCol w="2079376">
                  <a:extLst>
                    <a:ext uri="{9D8B030D-6E8A-4147-A177-3AD203B41FA5}">
                      <a16:colId xmlns:a16="http://schemas.microsoft.com/office/drawing/2014/main" val="1033022661"/>
                    </a:ext>
                  </a:extLst>
                </a:gridCol>
              </a:tblGrid>
              <a:tr h="370840">
                <a:tc>
                  <a:txBody>
                    <a:bodyPr/>
                    <a:lstStyle/>
                    <a:p>
                      <a:r>
                        <a:rPr lang="it-IT" dirty="0">
                          <a:solidFill>
                            <a:schemeClr val="tx1"/>
                          </a:solidFill>
                          <a:latin typeface="Agency FB" panose="020B0503020202020204" pitchFamily="34" charset="0"/>
                        </a:rPr>
                        <a:t>Il rendiconto economico se associazione</a:t>
                      </a:r>
                    </a:p>
                  </a:txBody>
                  <a:tcPr>
                    <a:solidFill>
                      <a:schemeClr val="accent1">
                        <a:lumMod val="20000"/>
                        <a:lumOff val="80000"/>
                      </a:schemeClr>
                    </a:solidFill>
                  </a:tcPr>
                </a:tc>
                <a:tc>
                  <a:txBody>
                    <a:bodyPr/>
                    <a:lstStyle/>
                    <a:p>
                      <a:r>
                        <a:rPr lang="it-IT" dirty="0">
                          <a:solidFill>
                            <a:schemeClr val="tx1"/>
                          </a:solidFill>
                          <a:latin typeface="Agency FB" panose="020B0503020202020204" pitchFamily="34" charset="0"/>
                        </a:rPr>
                        <a:t> il bilancio di esercizio se società</a:t>
                      </a:r>
                    </a:p>
                  </a:txBody>
                  <a:tcPr>
                    <a:solidFill>
                      <a:schemeClr val="accent1">
                        <a:lumMod val="20000"/>
                        <a:lumOff val="80000"/>
                      </a:schemeClr>
                    </a:solidFill>
                  </a:tcPr>
                </a:tc>
                <a:tc>
                  <a:txBody>
                    <a:bodyPr/>
                    <a:lstStyle/>
                    <a:p>
                      <a:r>
                        <a:rPr lang="it-IT" dirty="0">
                          <a:solidFill>
                            <a:schemeClr val="tx1"/>
                          </a:solidFill>
                          <a:latin typeface="Agency FB" panose="020B0503020202020204" pitchFamily="34" charset="0"/>
                        </a:rPr>
                        <a:t>I verbali che apportano modifiche statutarie e statuti modificati</a:t>
                      </a:r>
                    </a:p>
                  </a:txBody>
                  <a:tcPr>
                    <a:solidFill>
                      <a:schemeClr val="accent1">
                        <a:lumMod val="20000"/>
                        <a:lumOff val="80000"/>
                      </a:schemeClr>
                    </a:solidFill>
                  </a:tcPr>
                </a:tc>
                <a:tc>
                  <a:txBody>
                    <a:bodyPr/>
                    <a:lstStyle/>
                    <a:p>
                      <a:r>
                        <a:rPr lang="it-IT" dirty="0">
                          <a:solidFill>
                            <a:schemeClr val="tx1"/>
                          </a:solidFill>
                          <a:latin typeface="Agency FB" panose="020B0503020202020204" pitchFamily="34" charset="0"/>
                        </a:rPr>
                        <a:t>I verbali che modificano gli organi statutari</a:t>
                      </a:r>
                    </a:p>
                  </a:txBody>
                  <a:tcPr>
                    <a:solidFill>
                      <a:schemeClr val="accent1">
                        <a:lumMod val="20000"/>
                        <a:lumOff val="80000"/>
                      </a:schemeClr>
                    </a:solidFill>
                  </a:tcPr>
                </a:tc>
                <a:tc>
                  <a:txBody>
                    <a:bodyPr/>
                    <a:lstStyle/>
                    <a:p>
                      <a:r>
                        <a:rPr lang="it-IT" dirty="0">
                          <a:solidFill>
                            <a:schemeClr val="tx1"/>
                          </a:solidFill>
                          <a:latin typeface="Agency FB" panose="020B0503020202020204" pitchFamily="34" charset="0"/>
                        </a:rPr>
                        <a:t>I verbali che modificano la sede legale </a:t>
                      </a:r>
                    </a:p>
                  </a:txBody>
                  <a:tcPr>
                    <a:solidFill>
                      <a:schemeClr val="accent1">
                        <a:lumMod val="20000"/>
                        <a:lumOff val="80000"/>
                      </a:schemeClr>
                    </a:solidFill>
                  </a:tcPr>
                </a:tc>
                <a:extLst>
                  <a:ext uri="{0D108BD9-81ED-4DB2-BD59-A6C34878D82A}">
                    <a16:rowId xmlns:a16="http://schemas.microsoft.com/office/drawing/2014/main" val="3680281493"/>
                  </a:ext>
                </a:extLst>
              </a:tr>
            </a:tbl>
          </a:graphicData>
        </a:graphic>
      </p:graphicFrame>
      <p:cxnSp>
        <p:nvCxnSpPr>
          <p:cNvPr id="6" name="Connettore 2 5">
            <a:extLst>
              <a:ext uri="{FF2B5EF4-FFF2-40B4-BE49-F238E27FC236}">
                <a16:creationId xmlns:a16="http://schemas.microsoft.com/office/drawing/2014/main" id="{327D8BDD-1AE2-72FE-D8A9-48ADBDC26DFD}"/>
              </a:ext>
            </a:extLst>
          </p:cNvPr>
          <p:cNvCxnSpPr/>
          <p:nvPr/>
        </p:nvCxnSpPr>
        <p:spPr>
          <a:xfrm>
            <a:off x="5458265" y="1252026"/>
            <a:ext cx="0" cy="59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reccia in giù 6">
            <a:extLst>
              <a:ext uri="{FF2B5EF4-FFF2-40B4-BE49-F238E27FC236}">
                <a16:creationId xmlns:a16="http://schemas.microsoft.com/office/drawing/2014/main" id="{0FBEAA8B-E2B0-63D2-791D-8ECE3113C17B}"/>
              </a:ext>
            </a:extLst>
          </p:cNvPr>
          <p:cNvSpPr/>
          <p:nvPr/>
        </p:nvSpPr>
        <p:spPr>
          <a:xfrm>
            <a:off x="3516923" y="2992901"/>
            <a:ext cx="675249" cy="7209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EB88B5CD-5EB8-6FCE-43F8-5B16DD21EE6B}"/>
              </a:ext>
            </a:extLst>
          </p:cNvPr>
          <p:cNvSpPr/>
          <p:nvPr/>
        </p:nvSpPr>
        <p:spPr>
          <a:xfrm>
            <a:off x="7521528" y="2992901"/>
            <a:ext cx="675249" cy="7209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8390D725-FBF8-4AC0-1616-02A874596145}"/>
              </a:ext>
            </a:extLst>
          </p:cNvPr>
          <p:cNvSpPr/>
          <p:nvPr/>
        </p:nvSpPr>
        <p:spPr>
          <a:xfrm>
            <a:off x="685801" y="3851029"/>
            <a:ext cx="10396880" cy="7209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NE DERIVA UNA COMPLETA TRACCIABILITA’ E TRASPARENZA DELLA VITA GIURIDICA E PATRIMONIALE DELL’ASSOCIAZIONE/SOCIETA’  SPORTIVA</a:t>
            </a:r>
          </a:p>
        </p:txBody>
      </p:sp>
    </p:spTree>
    <p:extLst>
      <p:ext uri="{BB962C8B-B14F-4D97-AF65-F5344CB8AC3E}">
        <p14:creationId xmlns:p14="http://schemas.microsoft.com/office/powerpoint/2010/main" val="118741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2DA7B01-ED40-AF53-7FBE-51241EE66EF8}"/>
              </a:ext>
            </a:extLst>
          </p:cNvPr>
          <p:cNvSpPr>
            <a:spLocks noGrp="1" noChangeArrowheads="1"/>
          </p:cNvSpPr>
          <p:nvPr>
            <p:ph type="title"/>
          </p:nvPr>
        </p:nvSpPr>
        <p:spPr bwMode="auto">
          <a:xfrm>
            <a:off x="276725" y="3461481"/>
            <a:ext cx="1093670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444444"/>
                </a:solidFill>
                <a:effectLst/>
                <a:latin typeface="Agency FB" panose="020B0503020202020204" pitchFamily="34" charset="0"/>
              </a:rPr>
              <a:t>Comma 3</a:t>
            </a:r>
            <a:r>
              <a:rPr kumimoji="0" lang="it-IT" altLang="it-IT" sz="1800" b="0" i="0" u="none" strike="noStrike" cap="none" normalizeH="0" baseline="0" dirty="0">
                <a:ln>
                  <a:noFill/>
                </a:ln>
                <a:solidFill>
                  <a:srgbClr val="444444"/>
                </a:solidFill>
                <a:effectLst/>
                <a:latin typeface="Agency FB" panose="020B0503020202020204" pitchFamily="34" charset="0"/>
              </a:rPr>
              <a:t>. «</a:t>
            </a:r>
            <a:r>
              <a:rPr kumimoji="0" lang="it-IT" altLang="it-IT" sz="1800" b="1" i="0" u="sng" strike="noStrike" cap="none" normalizeH="0" baseline="0" dirty="0">
                <a:ln>
                  <a:noFill/>
                </a:ln>
                <a:solidFill>
                  <a:srgbClr val="444444"/>
                </a:solidFill>
                <a:effectLst/>
                <a:latin typeface="Agency FB" panose="020B0503020202020204" pitchFamily="34" charset="0"/>
              </a:rPr>
              <a:t>Ogni Associazione e Società sportiva dilettantistica, attraverso il proprio organismo affiliante, </a:t>
            </a:r>
            <a:br>
              <a:rPr kumimoji="0" lang="it-IT" altLang="it-IT" sz="1800" b="1" i="0" u="sng" strike="noStrike" cap="none" normalizeH="0" baseline="0" dirty="0">
                <a:ln>
                  <a:noFill/>
                </a:ln>
                <a:solidFill>
                  <a:srgbClr val="444444"/>
                </a:solidFill>
                <a:effectLst/>
                <a:latin typeface="Agency FB" panose="020B0503020202020204" pitchFamily="34" charset="0"/>
              </a:rPr>
            </a:br>
            <a:r>
              <a:rPr kumimoji="0" lang="it-IT" altLang="it-IT" sz="1800" b="1" i="0" u="sng" strike="noStrike" cap="none" normalizeH="0" baseline="0" dirty="0">
                <a:ln>
                  <a:noFill/>
                </a:ln>
                <a:solidFill>
                  <a:srgbClr val="444444"/>
                </a:solidFill>
                <a:effectLst/>
                <a:latin typeface="Agency FB" panose="020B0503020202020204" pitchFamily="34" charset="0"/>
              </a:rPr>
              <a:t>deposita presso il Registro, entro trenta giorni dalla relativa approvazione o modifica: </a:t>
            </a:r>
            <a:br>
              <a:rPr kumimoji="0" lang="it-IT" altLang="it-IT" sz="1800" b="1" i="0" u="none" strike="noStrike" cap="none" normalizeH="0" baseline="0" dirty="0">
                <a:ln>
                  <a:noFill/>
                </a:ln>
                <a:solidFill>
                  <a:srgbClr val="444444"/>
                </a:solidFill>
                <a:effectLst/>
                <a:latin typeface="Agency FB" panose="020B0503020202020204" pitchFamily="34" charset="0"/>
              </a:rPr>
            </a:br>
            <a:r>
              <a:rPr kumimoji="0" lang="it-IT" altLang="it-IT" sz="1800" b="0" i="0" u="none" strike="noStrike" cap="none" normalizeH="0" baseline="0" dirty="0">
                <a:ln>
                  <a:noFill/>
                </a:ln>
                <a:solidFill>
                  <a:srgbClr val="444444"/>
                </a:solidFill>
                <a:effectLst/>
                <a:latin typeface="Agency FB" panose="020B0503020202020204" pitchFamily="34" charset="0"/>
              </a:rPr>
              <a:t>a) </a:t>
            </a:r>
            <a:r>
              <a:rPr kumimoji="0" lang="it-IT" altLang="it-IT" sz="1800" b="1" i="0" u="sng" strike="noStrike" cap="none" normalizeH="0" baseline="0" dirty="0">
                <a:ln>
                  <a:noFill/>
                </a:ln>
                <a:solidFill>
                  <a:srgbClr val="444444"/>
                </a:solidFill>
                <a:effectLst/>
                <a:latin typeface="Agency FB" panose="020B0503020202020204" pitchFamily="34" charset="0"/>
              </a:rPr>
              <a:t>il rendiconto economico finanziario o il bilancio di esercizio approvato dall'assemblea e il relativo verbale;</a:t>
            </a:r>
            <a:br>
              <a:rPr kumimoji="0" lang="it-IT" altLang="it-IT" sz="1800" b="0" i="0" u="none" strike="noStrike" cap="none" normalizeH="0" baseline="0" dirty="0">
                <a:ln>
                  <a:noFill/>
                </a:ln>
                <a:solidFill>
                  <a:srgbClr val="444444"/>
                </a:solidFill>
                <a:effectLst/>
                <a:latin typeface="Agency FB" panose="020B0503020202020204" pitchFamily="34" charset="0"/>
              </a:rPr>
            </a:br>
            <a:r>
              <a:rPr kumimoji="0" lang="it-IT" altLang="it-IT" sz="1800" b="0" i="0" u="none" strike="noStrike" cap="none" normalizeH="0" baseline="0" dirty="0">
                <a:ln>
                  <a:noFill/>
                </a:ln>
                <a:solidFill>
                  <a:srgbClr val="444444"/>
                </a:solidFill>
                <a:effectLst/>
                <a:latin typeface="Agency FB" panose="020B0503020202020204" pitchFamily="34" charset="0"/>
              </a:rPr>
              <a:t> b) i verbali che apportano modifiche statutarie con gli statuti modificati; </a:t>
            </a:r>
            <a:br>
              <a:rPr kumimoji="0" lang="it-IT" altLang="it-IT" sz="1800" b="0" i="0" u="none" strike="noStrike" cap="none" normalizeH="0" baseline="0" dirty="0">
                <a:ln>
                  <a:noFill/>
                </a:ln>
                <a:solidFill>
                  <a:srgbClr val="444444"/>
                </a:solidFill>
                <a:effectLst/>
                <a:latin typeface="Agency FB" panose="020B0503020202020204" pitchFamily="34" charset="0"/>
              </a:rPr>
            </a:br>
            <a:r>
              <a:rPr kumimoji="0" lang="it-IT" altLang="it-IT" sz="1800" b="0" i="0" u="none" strike="noStrike" cap="none" normalizeH="0" baseline="0" dirty="0">
                <a:ln>
                  <a:noFill/>
                </a:ln>
                <a:solidFill>
                  <a:srgbClr val="444444"/>
                </a:solidFill>
                <a:effectLst/>
                <a:latin typeface="Agency FB" panose="020B0503020202020204" pitchFamily="34" charset="0"/>
              </a:rPr>
              <a:t>c) i verbali che modificano gli organi statutari; </a:t>
            </a:r>
            <a:br>
              <a:rPr kumimoji="0" lang="it-IT" altLang="it-IT" sz="1800" b="0" i="0" u="none" strike="noStrike" cap="none" normalizeH="0" baseline="0" dirty="0">
                <a:ln>
                  <a:noFill/>
                </a:ln>
                <a:solidFill>
                  <a:srgbClr val="444444"/>
                </a:solidFill>
                <a:effectLst/>
                <a:latin typeface="Agency FB" panose="020B0503020202020204" pitchFamily="34" charset="0"/>
              </a:rPr>
            </a:br>
            <a:r>
              <a:rPr kumimoji="0" lang="it-IT" altLang="it-IT" sz="1800" b="0" i="0" u="none" strike="noStrike" cap="none" normalizeH="0" baseline="0" dirty="0">
                <a:ln>
                  <a:noFill/>
                </a:ln>
                <a:solidFill>
                  <a:srgbClr val="444444"/>
                </a:solidFill>
                <a:effectLst/>
                <a:latin typeface="Agency FB" panose="020B0503020202020204" pitchFamily="34" charset="0"/>
              </a:rPr>
              <a:t>d) i verbali che modificano la sede legale. «</a:t>
            </a:r>
            <a:endParaRPr kumimoji="0" lang="it-IT" altLang="it-IT" sz="1800" b="0" i="0" u="none" strike="noStrike" cap="none" normalizeH="0" baseline="0" dirty="0">
              <a:ln>
                <a:noFill/>
              </a:ln>
              <a:solidFill>
                <a:schemeClr val="tx1"/>
              </a:solidFill>
              <a:effectLst/>
              <a:latin typeface="Agency FB" panose="020B0503020202020204" pitchFamily="34" charset="0"/>
            </a:endParaRPr>
          </a:p>
        </p:txBody>
      </p:sp>
      <p:sp>
        <p:nvSpPr>
          <p:cNvPr id="6" name="Rectangle 3">
            <a:extLst>
              <a:ext uri="{FF2B5EF4-FFF2-40B4-BE49-F238E27FC236}">
                <a16:creationId xmlns:a16="http://schemas.microsoft.com/office/drawing/2014/main" id="{7C4452A9-4D6C-EFCA-7808-6A2BE231DA5A}"/>
              </a:ext>
            </a:extLst>
          </p:cNvPr>
          <p:cNvSpPr>
            <a:spLocks noChangeArrowheads="1"/>
          </p:cNvSpPr>
          <p:nvPr/>
        </p:nvSpPr>
        <p:spPr bwMode="auto">
          <a:xfrm>
            <a:off x="276726" y="-158300"/>
            <a:ext cx="10936706"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lphaLcParenR"/>
              <a:tabLst/>
            </a:pPr>
            <a:endParaRPr kumimoji="0" lang="it-IT" altLang="it-IT" sz="1200" b="0" i="0" u="none" strike="noStrike" cap="none" normalizeH="0" baseline="0" dirty="0">
              <a:ln>
                <a:noFill/>
              </a:ln>
              <a:solidFill>
                <a:srgbClr val="444444"/>
              </a:solidFill>
              <a:effectLst/>
              <a:latin typeface="Arial Unicode MS"/>
            </a:endParaRPr>
          </a:p>
          <a:p>
            <a:pPr marR="0" lvl="0" algn="l" defTabSz="914400" rtl="0" eaLnBrk="0" fontAlgn="base" latinLnBrk="0" hangingPunct="0">
              <a:lnSpc>
                <a:spcPct val="100000"/>
              </a:lnSpc>
              <a:spcBef>
                <a:spcPct val="0"/>
              </a:spcBef>
              <a:spcAft>
                <a:spcPct val="0"/>
              </a:spcAft>
              <a:buClrTx/>
              <a:buSzTx/>
              <a:tabLst/>
            </a:pPr>
            <a:r>
              <a:rPr lang="it-IT" altLang="it-IT" b="1" dirty="0">
                <a:solidFill>
                  <a:srgbClr val="444444"/>
                </a:solidFill>
                <a:latin typeface="Agency FB" panose="020B0503020202020204" pitchFamily="34" charset="0"/>
              </a:rPr>
              <a:t>Art.6 comma 2 D. Lgs. 39 del 28 febbraio 2021</a:t>
            </a:r>
          </a:p>
          <a:p>
            <a:pPr marL="228600" marR="0" lvl="0" indent="-228600" algn="l" defTabSz="914400" rtl="0" eaLnBrk="0" fontAlgn="base" latinLnBrk="0" hangingPunct="0">
              <a:lnSpc>
                <a:spcPct val="100000"/>
              </a:lnSpc>
              <a:spcBef>
                <a:spcPct val="0"/>
              </a:spcBef>
              <a:spcAft>
                <a:spcPct val="0"/>
              </a:spcAft>
              <a:buClrTx/>
              <a:buSzTx/>
              <a:buFontTx/>
              <a:buAutoNum type="alphaLcParenR"/>
              <a:tabLst/>
            </a:pPr>
            <a:endParaRPr kumimoji="0" lang="it-IT" altLang="it-IT" b="0" i="0" u="none" strike="noStrike" cap="none" normalizeH="0" baseline="0" dirty="0">
              <a:ln>
                <a:noFill/>
              </a:ln>
              <a:solidFill>
                <a:srgbClr val="444444"/>
              </a:solidFill>
              <a:effectLst/>
              <a:latin typeface="Agency FB" panose="020B0503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R"/>
              <a:tabLst/>
            </a:pPr>
            <a:r>
              <a:rPr kumimoji="0" lang="it-IT" altLang="it-IT" b="0" i="0" u="none" strike="noStrike" cap="none" normalizeH="0" baseline="0" dirty="0">
                <a:ln>
                  <a:noFill/>
                </a:ln>
                <a:solidFill>
                  <a:srgbClr val="444444"/>
                </a:solidFill>
                <a:effectLst/>
                <a:latin typeface="Agency FB" panose="020B0503020202020204" pitchFamily="34" charset="0"/>
              </a:rPr>
              <a:t> i dati anagrafici dell'Associazione o Società sportiva dilettantistica;</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b)   i dati anagrafici del legale rappresentante; </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c)   i dati anagrafici dei membri del consiglio direttivo; </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d)   i dati anagrafici dei membri degli altri organi previsti dallo statuto sociale (collegio probiviri, collegio dei revisori); </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e)   i dati anagrafici di tutti i tesserati, anche di quelli minori; f) le attività (sportive, didattiche e formative) svolte dai tesserati delle singole </a:t>
            </a:r>
            <a:r>
              <a:rPr kumimoji="0" lang="it-IT" altLang="it-IT" b="0" i="0" u="none" strike="noStrike" cap="none" normalizeH="0" baseline="0" dirty="0" err="1">
                <a:ln>
                  <a:noFill/>
                </a:ln>
                <a:solidFill>
                  <a:srgbClr val="444444"/>
                </a:solidFill>
                <a:effectLst/>
                <a:latin typeface="Agency FB" panose="020B0503020202020204" pitchFamily="34" charset="0"/>
              </a:rPr>
              <a:t>Societa’</a:t>
            </a:r>
            <a:r>
              <a:rPr kumimoji="0" lang="it-IT" altLang="it-IT" b="0" i="0" u="none" strike="noStrike" cap="none" normalizeH="0" baseline="0" dirty="0">
                <a:ln>
                  <a:noFill/>
                </a:ln>
                <a:solidFill>
                  <a:srgbClr val="444444"/>
                </a:solidFill>
                <a:effectLst/>
                <a:latin typeface="Agency FB" panose="020B0503020202020204" pitchFamily="34" charset="0"/>
              </a:rPr>
              <a:t> e</a:t>
            </a:r>
            <a:r>
              <a:rPr lang="it-IT" altLang="it-IT" dirty="0">
                <a:solidFill>
                  <a:srgbClr val="444444"/>
                </a:solidFill>
                <a:latin typeface="Agency FB" panose="020B0503020202020204" pitchFamily="34" charset="0"/>
              </a:rPr>
              <a:t> </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       Associazioni sportive affiliate; </a:t>
            </a:r>
          </a:p>
          <a:p>
            <a:pPr marR="0" lvl="0" algn="l" defTabSz="914400" rtl="0" eaLnBrk="0" fontAlgn="base" latinLnBrk="0" hangingPunct="0">
              <a:lnSpc>
                <a:spcPct val="100000"/>
              </a:lnSpc>
              <a:spcBef>
                <a:spcPct val="0"/>
              </a:spcBef>
              <a:spcAft>
                <a:spcPct val="0"/>
              </a:spcAft>
              <a:buClrTx/>
              <a:buSzTx/>
              <a:tabLst/>
            </a:pPr>
            <a:r>
              <a:rPr lang="it-IT" altLang="it-IT" dirty="0">
                <a:solidFill>
                  <a:srgbClr val="444444"/>
                </a:solidFill>
                <a:latin typeface="Agency FB" panose="020B0503020202020204" pitchFamily="34" charset="0"/>
              </a:rPr>
              <a:t>f)    l</a:t>
            </a:r>
            <a:r>
              <a:rPr kumimoji="0" lang="it-IT" altLang="it-IT" b="0" i="0" u="none" strike="noStrike" cap="none" normalizeH="0" baseline="0" dirty="0">
                <a:ln>
                  <a:noFill/>
                </a:ln>
                <a:solidFill>
                  <a:srgbClr val="444444"/>
                </a:solidFill>
                <a:effectLst/>
                <a:latin typeface="Agency FB" panose="020B0503020202020204" pitchFamily="34" charset="0"/>
              </a:rPr>
              <a:t>'elenco degli impianti utilizzati per lo svolgimento dell'attività sportiva praticata e i dati relativi ai contratti che attestano il diritto di utilizzo</a:t>
            </a:r>
          </a:p>
          <a:p>
            <a:pPr marR="0" lvl="0" algn="l" defTabSz="914400" rtl="0" eaLnBrk="0" fontAlgn="base" latinLnBrk="0" hangingPunct="0">
              <a:lnSpc>
                <a:spcPct val="100000"/>
              </a:lnSpc>
              <a:spcBef>
                <a:spcPct val="0"/>
              </a:spcBef>
              <a:spcAft>
                <a:spcPct val="0"/>
              </a:spcAft>
              <a:buClrTx/>
              <a:buSzTx/>
              <a:tabLst/>
            </a:pPr>
            <a:r>
              <a:rPr lang="it-IT" altLang="it-IT" dirty="0">
                <a:solidFill>
                  <a:srgbClr val="444444"/>
                </a:solidFill>
                <a:latin typeface="Agency FB" panose="020B0503020202020204" pitchFamily="34" charset="0"/>
              </a:rPr>
              <a:t>     </a:t>
            </a:r>
            <a:r>
              <a:rPr kumimoji="0" lang="it-IT" altLang="it-IT" b="0" i="0" u="none" strike="noStrike" cap="none" normalizeH="0" baseline="0" dirty="0">
                <a:ln>
                  <a:noFill/>
                </a:ln>
                <a:solidFill>
                  <a:srgbClr val="444444"/>
                </a:solidFill>
                <a:effectLst/>
                <a:latin typeface="Agency FB" panose="020B0503020202020204" pitchFamily="34" charset="0"/>
              </a:rPr>
              <a:t> degli stessi (concessioni, locazioni, comodati);</a:t>
            </a: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rgbClr val="444444"/>
                </a:solidFill>
                <a:effectLst/>
                <a:latin typeface="Agency FB" panose="020B0503020202020204" pitchFamily="34" charset="0"/>
              </a:rPr>
              <a:t>g)   i contratti di lavoro sportivo e le collaborazioni amatoriali, con indicazione dei soggetti, dei compensi e delle mansioni svolte.</a:t>
            </a:r>
            <a:r>
              <a:rPr kumimoji="0" lang="it-IT" altLang="it-IT" b="0" i="0" u="none" strike="noStrike" cap="none" normalizeH="0" baseline="0" dirty="0">
                <a:ln>
                  <a:noFill/>
                </a:ln>
                <a:solidFill>
                  <a:schemeClr val="tx1"/>
                </a:solidFill>
                <a:effectLst/>
                <a:latin typeface="Agency FB" panose="020B0503020202020204" pitchFamily="34" charset="0"/>
              </a:rPr>
              <a:t> </a:t>
            </a:r>
          </a:p>
        </p:txBody>
      </p:sp>
      <p:sp>
        <p:nvSpPr>
          <p:cNvPr id="7" name="Freccia in giù 6">
            <a:extLst>
              <a:ext uri="{FF2B5EF4-FFF2-40B4-BE49-F238E27FC236}">
                <a16:creationId xmlns:a16="http://schemas.microsoft.com/office/drawing/2014/main" id="{4038FD00-1C65-A4BD-7606-8905333068EE}"/>
              </a:ext>
            </a:extLst>
          </p:cNvPr>
          <p:cNvSpPr/>
          <p:nvPr/>
        </p:nvSpPr>
        <p:spPr>
          <a:xfrm rot="4641468">
            <a:off x="9707088" y="2748464"/>
            <a:ext cx="812694" cy="20723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3476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CCA194-2959-27C1-9393-09B0EFF50BCD}"/>
              </a:ext>
            </a:extLst>
          </p:cNvPr>
          <p:cNvSpPr>
            <a:spLocks noGrp="1"/>
          </p:cNvSpPr>
          <p:nvPr>
            <p:ph type="title"/>
          </p:nvPr>
        </p:nvSpPr>
        <p:spPr>
          <a:xfrm>
            <a:off x="620093" y="239151"/>
            <a:ext cx="10396902" cy="4403187"/>
          </a:xfrm>
        </p:spPr>
        <p:style>
          <a:lnRef idx="2">
            <a:schemeClr val="dk1"/>
          </a:lnRef>
          <a:fillRef idx="1">
            <a:schemeClr val="lt1"/>
          </a:fillRef>
          <a:effectRef idx="0">
            <a:schemeClr val="dk1"/>
          </a:effectRef>
          <a:fontRef idx="minor">
            <a:schemeClr val="dk1"/>
          </a:fontRef>
        </p:style>
        <p:txBody>
          <a:bodyPr>
            <a:normAutofit fontScale="90000"/>
          </a:bodyPr>
          <a:lstStyle/>
          <a:p>
            <a:r>
              <a:rPr lang="it-IT" b="1" dirty="0">
                <a:solidFill>
                  <a:srgbClr val="FF0000"/>
                </a:solidFill>
                <a:latin typeface="Agency FB" panose="020B0503020202020204" pitchFamily="34" charset="0"/>
              </a:rPr>
              <a:t>GLI STATUTI Ed ATTI COSTITUTIVI alla luce della nuova riforma </a:t>
            </a:r>
            <a:br>
              <a:rPr lang="it-IT" b="1" dirty="0">
                <a:solidFill>
                  <a:srgbClr val="FF0000"/>
                </a:solidFill>
                <a:latin typeface="Agency FB" panose="020B0503020202020204" pitchFamily="34" charset="0"/>
              </a:rPr>
            </a:br>
            <a:r>
              <a:rPr lang="it-IT" b="1" dirty="0">
                <a:solidFill>
                  <a:srgbClr val="FF0000"/>
                </a:solidFill>
                <a:latin typeface="Agency FB" panose="020B0503020202020204" pitchFamily="34" charset="0"/>
              </a:rPr>
              <a:t>variazioni e modifiche </a:t>
            </a:r>
            <a:br>
              <a:rPr lang="it-IT" b="1" dirty="0">
                <a:solidFill>
                  <a:srgbClr val="FF0000"/>
                </a:solidFill>
                <a:latin typeface="Agency FB" panose="020B0503020202020204" pitchFamily="34" charset="0"/>
              </a:rPr>
            </a:br>
            <a:br>
              <a:rPr lang="it-IT" b="1" dirty="0">
                <a:solidFill>
                  <a:srgbClr val="FF0000"/>
                </a:solidFill>
                <a:latin typeface="Agency FB" panose="020B0503020202020204" pitchFamily="34" charset="0"/>
              </a:rPr>
            </a:br>
            <a:br>
              <a:rPr lang="it-IT" b="1" dirty="0">
                <a:latin typeface="Agency FB" panose="020B0503020202020204" pitchFamily="34" charset="0"/>
              </a:rPr>
            </a:br>
            <a:r>
              <a:rPr lang="it-IT" dirty="0">
                <a:latin typeface="Agency FB" panose="020B0503020202020204" pitchFamily="34" charset="0"/>
              </a:rPr>
              <a:t>ADEGUAMENTO ENTRO IL </a:t>
            </a:r>
            <a:r>
              <a:rPr lang="it-IT" b="1" u="sng" dirty="0">
                <a:latin typeface="Agency FB" panose="020B0503020202020204" pitchFamily="34" charset="0"/>
              </a:rPr>
              <a:t>31.12.2023</a:t>
            </a:r>
            <a:br>
              <a:rPr lang="it-IT" b="1" u="sng" dirty="0">
                <a:latin typeface="Agency FB" panose="020B0503020202020204" pitchFamily="34" charset="0"/>
              </a:rPr>
            </a:br>
            <a:r>
              <a:rPr lang="it-IT" sz="4400" b="1" cap="none" dirty="0">
                <a:solidFill>
                  <a:srgbClr val="FF0000"/>
                </a:solidFill>
                <a:latin typeface="Agency FB" panose="020B0503020202020204" pitchFamily="34" charset="0"/>
              </a:rPr>
              <a:t>disposizione del nuovo decreto emanando</a:t>
            </a:r>
            <a:endParaRPr lang="it-IT" sz="4400" b="1" dirty="0">
              <a:solidFill>
                <a:srgbClr val="FF0000"/>
              </a:solidFill>
              <a:latin typeface="Agency FB" panose="020B0503020202020204" pitchFamily="34" charset="0"/>
            </a:endParaRPr>
          </a:p>
        </p:txBody>
      </p:sp>
      <p:sp>
        <p:nvSpPr>
          <p:cNvPr id="3" name="Freccia a destra 2">
            <a:extLst>
              <a:ext uri="{FF2B5EF4-FFF2-40B4-BE49-F238E27FC236}">
                <a16:creationId xmlns:a16="http://schemas.microsoft.com/office/drawing/2014/main" id="{CE1FBFDE-7041-AFC2-FDB0-AF578E66F2E1}"/>
              </a:ext>
            </a:extLst>
          </p:cNvPr>
          <p:cNvSpPr/>
          <p:nvPr/>
        </p:nvSpPr>
        <p:spPr>
          <a:xfrm>
            <a:off x="901447" y="37107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sinistra 3">
            <a:extLst>
              <a:ext uri="{FF2B5EF4-FFF2-40B4-BE49-F238E27FC236}">
                <a16:creationId xmlns:a16="http://schemas.microsoft.com/office/drawing/2014/main" id="{9D5DE97C-06AF-1659-F65B-9B2D9A0886CD}"/>
              </a:ext>
            </a:extLst>
          </p:cNvPr>
          <p:cNvSpPr/>
          <p:nvPr/>
        </p:nvSpPr>
        <p:spPr>
          <a:xfrm>
            <a:off x="9580099" y="3713906"/>
            <a:ext cx="978408" cy="451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8020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25970-E275-4711-A424-817273C134AD}"/>
              </a:ext>
            </a:extLst>
          </p:cNvPr>
          <p:cNvSpPr>
            <a:spLocks noGrp="1"/>
          </p:cNvSpPr>
          <p:nvPr>
            <p:ph type="title"/>
          </p:nvPr>
        </p:nvSpPr>
        <p:spPr>
          <a:xfrm>
            <a:off x="291905" y="154743"/>
            <a:ext cx="11342075" cy="5641145"/>
          </a:xfrm>
        </p:spPr>
        <p:txBody>
          <a:bodyPr>
            <a:normAutofit fontScale="90000"/>
          </a:bodyPr>
          <a:lstStyle/>
          <a:p>
            <a:pPr algn="l"/>
            <a:r>
              <a:rPr lang="it-IT" sz="2400" b="1" dirty="0">
                <a:latin typeface="Agency FB" panose="020B0503020202020204" pitchFamily="34" charset="0"/>
              </a:rPr>
              <a:t>LE SOCIETA’ E LE ASSOCIAZIONI DOVRANNO RIVISITARE I PROPRI ATTI COSTITUTIVI E STATUTI ED ADEMPIERE ALLA LORO REDAZIONE/MODIFICA RISPETTANDO I SEGUENTI PUNTI CARDINE:</a:t>
            </a:r>
            <a:br>
              <a:rPr lang="it-IT" sz="2400" b="1" dirty="0">
                <a:latin typeface="Agency FB" panose="020B0503020202020204" pitchFamily="34" charset="0"/>
              </a:rPr>
            </a:br>
            <a:r>
              <a:rPr lang="it-IT" sz="2400" b="1" dirty="0">
                <a:solidFill>
                  <a:schemeClr val="tx1"/>
                </a:solidFill>
                <a:latin typeface="Bahnschrift Light Condensed" panose="020B0502040204020203" pitchFamily="34" charset="0"/>
              </a:rPr>
              <a:t>1</a:t>
            </a:r>
            <a:r>
              <a:rPr lang="it-IT" sz="2400" dirty="0">
                <a:solidFill>
                  <a:schemeClr val="tx1"/>
                </a:solidFill>
                <a:latin typeface="Bahnschrift Light Condensed" panose="020B0502040204020203" pitchFamily="34" charset="0"/>
              </a:rPr>
              <a:t>. </a:t>
            </a:r>
            <a:r>
              <a:rPr lang="it-IT" sz="2400" dirty="0">
                <a:solidFill>
                  <a:schemeClr val="tx1"/>
                </a:solidFill>
                <a:latin typeface="Agency FB" panose="020B0503020202020204" pitchFamily="34" charset="0"/>
              </a:rPr>
              <a:t>ESSERE COSTITUITE CON ATTO SCRITTO </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2</a:t>
            </a:r>
            <a:r>
              <a:rPr lang="it-IT" sz="2400" dirty="0">
                <a:solidFill>
                  <a:schemeClr val="tx1"/>
                </a:solidFill>
                <a:latin typeface="Agency FB" panose="020B0503020202020204" pitchFamily="34" charset="0"/>
              </a:rPr>
              <a:t>. INDICARE LA SEDE LEGALE</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3. </a:t>
            </a:r>
            <a:r>
              <a:rPr lang="it-IT" sz="2400" dirty="0">
                <a:solidFill>
                  <a:schemeClr val="tx1"/>
                </a:solidFill>
                <a:latin typeface="Agency FB" panose="020B0503020202020204" pitchFamily="34" charset="0"/>
              </a:rPr>
              <a:t>LA DENOMINAZIONE </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4. </a:t>
            </a:r>
            <a:r>
              <a:rPr lang="it-IT" sz="2400" dirty="0">
                <a:solidFill>
                  <a:schemeClr val="tx1"/>
                </a:solidFill>
                <a:latin typeface="Agency FB" panose="020B0503020202020204" pitchFamily="34" charset="0"/>
              </a:rPr>
              <a:t>L’OGGETTO SOCIALE: CON SPECIFICO RIFERIMENTO «</a:t>
            </a:r>
            <a:r>
              <a:rPr lang="it-IT" sz="2400" b="1" dirty="0">
                <a:solidFill>
                  <a:schemeClr val="tx1"/>
                </a:solidFill>
                <a:latin typeface="Agency FB" panose="020B0503020202020204" pitchFamily="34" charset="0"/>
              </a:rPr>
              <a:t>ALL’ESERCIZIO IN VIA STABILE E PRINCIPALE DELL’ORGANIZZAZIONE E GESTIONE DI ATTIVITA’ SPORTIVE DILETTANTISCHE IVI COMPRESE LA FORMAZIONE, LA DIDATTICA, LA PREPARAZIONE E L’ASSISTENZA ALL'Attività SPORTIVA DILETTANTISTICA</a:t>
            </a:r>
            <a:r>
              <a:rPr lang="it-IT" sz="2400" dirty="0">
                <a:solidFill>
                  <a:schemeClr val="tx1"/>
                </a:solidFill>
                <a:latin typeface="Agency FB" panose="020B0503020202020204" pitchFamily="34" charset="0"/>
              </a:rPr>
              <a:t>» ( CORSI ALLENATORI, ALLENAMENTO ATLETI …)</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5</a:t>
            </a:r>
            <a:r>
              <a:rPr lang="it-IT" sz="2400" dirty="0">
                <a:solidFill>
                  <a:schemeClr val="tx1"/>
                </a:solidFill>
                <a:latin typeface="Agency FB" panose="020B0503020202020204" pitchFamily="34" charset="0"/>
              </a:rPr>
              <a:t>.IL RAPPRESENTANTE LEGALE</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6</a:t>
            </a:r>
            <a:r>
              <a:rPr lang="it-IT" sz="2400" dirty="0">
                <a:solidFill>
                  <a:schemeClr val="tx1"/>
                </a:solidFill>
                <a:latin typeface="Agency FB" panose="020B0503020202020204" pitchFamily="34" charset="0"/>
              </a:rPr>
              <a:t>. L’ASSENZA AI FINI DI LUCRO</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7</a:t>
            </a:r>
            <a:r>
              <a:rPr lang="it-IT" sz="2400" dirty="0">
                <a:solidFill>
                  <a:schemeClr val="tx1"/>
                </a:solidFill>
                <a:latin typeface="Agency FB" panose="020B0503020202020204" pitchFamily="34" charset="0"/>
              </a:rPr>
              <a:t>. LE NORME SULL’ORDINAMENTO INTERNO ISPIRATI AI PRINCIPI DI DEMOCRAZIA ED UGUAGLIANZA DI TUTTI GLI ASSOCIATI CON LA PREVISIONE DELL’ELETTIVITA’ DELLE CARICHE SOCIALI,FATTE SALVE LE SOCIETA’ SPORTIVE CHE ASSUMANO LA FORMA SOCIETARIA NORMATA DAL CODICE CIVILE</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8</a:t>
            </a:r>
            <a:r>
              <a:rPr lang="it-IT" sz="2400" dirty="0">
                <a:solidFill>
                  <a:schemeClr val="tx1"/>
                </a:solidFill>
                <a:latin typeface="Agency FB" panose="020B0503020202020204" pitchFamily="34" charset="0"/>
              </a:rPr>
              <a:t>. L’OBBLIGO DI REDAZIONE DEI RENDICONTI ECONOMICO-FINANZIARI E LE MODALITA’ DI APPROVAZIONE DEGLI STESSI</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9. </a:t>
            </a:r>
            <a:r>
              <a:rPr lang="it-IT" sz="2400" dirty="0">
                <a:solidFill>
                  <a:schemeClr val="tx1"/>
                </a:solidFill>
                <a:latin typeface="Agency FB" panose="020B0503020202020204" pitchFamily="34" charset="0"/>
              </a:rPr>
              <a:t>LE MODALITA’ DI SCIOGLIMENTO DELL’ASSOCIAZIONE</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10</a:t>
            </a:r>
            <a:r>
              <a:rPr lang="it-IT" sz="2400" dirty="0">
                <a:solidFill>
                  <a:schemeClr val="tx1"/>
                </a:solidFill>
                <a:latin typeface="Agency FB" panose="020B0503020202020204" pitchFamily="34" charset="0"/>
              </a:rPr>
              <a:t>. L’OBBLIGO DI DEVOLUZIONE AI FINI SPORTIVI DEL PATRIMONIO ASSOCIATIVO IN CASO DI SCIOGLIMENTO DELLE SOCIETA’ E DELLE ASSOCIAZIONI</a:t>
            </a:r>
            <a:br>
              <a:rPr lang="it-IT" sz="2400" dirty="0">
                <a:solidFill>
                  <a:schemeClr val="tx1"/>
                </a:solidFill>
                <a:latin typeface="Agency FB" panose="020B0503020202020204" pitchFamily="34" charset="0"/>
              </a:rPr>
            </a:br>
            <a:r>
              <a:rPr lang="it-IT" sz="2400" b="1" dirty="0">
                <a:solidFill>
                  <a:schemeClr val="tx1"/>
                </a:solidFill>
                <a:latin typeface="Agency FB" panose="020B0503020202020204" pitchFamily="34" charset="0"/>
              </a:rPr>
              <a:t>11</a:t>
            </a:r>
            <a:r>
              <a:rPr lang="it-IT" sz="2400" dirty="0">
                <a:solidFill>
                  <a:schemeClr val="tx1"/>
                </a:solidFill>
                <a:latin typeface="Agency FB" panose="020B0503020202020204" pitchFamily="34" charset="0"/>
              </a:rPr>
              <a:t>. </a:t>
            </a:r>
            <a:r>
              <a:rPr lang="it-IT" sz="2400" b="1" dirty="0">
                <a:solidFill>
                  <a:schemeClr val="tx1"/>
                </a:solidFill>
                <a:latin typeface="Agency FB" panose="020B0503020202020204" pitchFamily="34" charset="0"/>
              </a:rPr>
              <a:t>LA PREVISIONE DI ESERCIZIO DELLE ATTIVITA’ SECONDARIE E STRUMENTALI ( SOLO SE ESERCITATE</a:t>
            </a:r>
            <a:r>
              <a:rPr lang="it-IT" sz="2400" dirty="0">
                <a:solidFill>
                  <a:schemeClr val="tx1"/>
                </a:solidFill>
                <a:latin typeface="Agency FB" panose="020B0503020202020204" pitchFamily="34" charset="0"/>
              </a:rPr>
              <a:t>) </a:t>
            </a:r>
            <a:br>
              <a:rPr lang="it-IT" sz="2400" dirty="0">
                <a:solidFill>
                  <a:schemeClr val="tx1"/>
                </a:solidFill>
                <a:latin typeface="Agency FB" panose="020B0503020202020204" pitchFamily="34" charset="0"/>
              </a:rPr>
            </a:br>
            <a:endParaRPr lang="it-IT"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9555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E57585C-0948-C9E5-50B9-D310D7E729F8}"/>
              </a:ext>
            </a:extLst>
          </p:cNvPr>
          <p:cNvSpPr>
            <a:spLocks noGrp="1"/>
          </p:cNvSpPr>
          <p:nvPr>
            <p:ph type="body" sz="half" idx="2"/>
          </p:nvPr>
        </p:nvSpPr>
        <p:spPr>
          <a:xfrm>
            <a:off x="454398" y="2450815"/>
            <a:ext cx="10394729" cy="1273606"/>
          </a:xfrm>
        </p:spPr>
        <p:txBody>
          <a:bodyPr>
            <a:noAutofit/>
          </a:bodyPr>
          <a:lstStyle/>
          <a:p>
            <a:pPr algn="just"/>
            <a:r>
              <a:rPr lang="it-IT" sz="2200" b="1" dirty="0">
                <a:latin typeface="Agency FB" panose="020B0503020202020204" pitchFamily="34" charset="0"/>
              </a:rPr>
              <a:t>11. </a:t>
            </a:r>
            <a:r>
              <a:rPr lang="it-IT" sz="2200" dirty="0">
                <a:latin typeface="Agency FB" panose="020B0503020202020204" pitchFamily="34" charset="0"/>
              </a:rPr>
              <a:t>INCOMPATIBILITA’ DELLE CARICHE con richiamo al d.lgs. competente </a:t>
            </a:r>
          </a:p>
          <a:p>
            <a:pPr algn="just"/>
            <a:r>
              <a:rPr lang="it-IT" sz="2200" b="1" dirty="0">
                <a:latin typeface="Agency FB" panose="020B0503020202020204" pitchFamily="34" charset="0"/>
              </a:rPr>
              <a:t>12. </a:t>
            </a:r>
            <a:r>
              <a:rPr lang="it-IT" sz="2200" dirty="0">
                <a:latin typeface="Agency FB" panose="020B0503020202020204" pitchFamily="34" charset="0"/>
              </a:rPr>
              <a:t>ANDRA’ RECEPITO IL NUOVO CONCETTO DI TESSERAMENTO IN QUALITA’ DI    TESSERATO CHE PUO’ PARTECIPARE ALLA VITA ASSOCIATIVA SE RIENTRANTE NEI CRITERI DETTATI DALLO STATUTO, CON PARTICOLARE ATTENZIONE ALLA DISCIPLINA RELATIVA AI MINORI ED ALLA POSSIBILITA’ DI PARTECIPARE ALLE CARICHE ELETTIVE. ANDRANNO INSERITI NEL LIBRO SOCI.       ITER:</a:t>
            </a:r>
          </a:p>
          <a:p>
            <a:pPr algn="just"/>
            <a:r>
              <a:rPr lang="it-IT" sz="2200" dirty="0">
                <a:latin typeface="Agency FB" panose="020B0503020202020204" pitchFamily="34" charset="0"/>
              </a:rPr>
              <a:t>- IL TESSERATO DEVE COMPILARE DOMANDA DI AMMISSIONE ALL’ASSOCIAZIONE o rinunciarvi</a:t>
            </a:r>
          </a:p>
          <a:p>
            <a:pPr algn="just"/>
            <a:r>
              <a:rPr lang="it-IT" sz="2200" dirty="0">
                <a:latin typeface="Agency FB" panose="020B0503020202020204" pitchFamily="34" charset="0"/>
              </a:rPr>
              <a:t>- IL CONSIGLIO DIRETTIVO VALUTA E ACCOGLIE/RESPINGE LA DOMANDA IN BASE AI PRINCIPI STATUTARI</a:t>
            </a:r>
          </a:p>
          <a:p>
            <a:pPr algn="just"/>
            <a:r>
              <a:rPr lang="it-IT" sz="2200" dirty="0">
                <a:latin typeface="Agency FB" panose="020B0503020202020204" pitchFamily="34" charset="0"/>
              </a:rPr>
              <a:t>SE ACCOLTA, I DATI DEL associato dovranno  ESSERE RIPORTATI NEL LIBRO SOCI E Dovranno ESSERE ADEGUATE LE COMUNICAZIONI SOCIALI A LUI DESTINATE e TUTTI GLI ALTRI ADEMPIMENTI riservati alla qualifica di associato</a:t>
            </a:r>
          </a:p>
          <a:p>
            <a:pPr algn="just"/>
            <a:r>
              <a:rPr lang="it-IT" sz="2200" dirty="0">
                <a:latin typeface="Agency FB" panose="020B0503020202020204" pitchFamily="34" charset="0"/>
              </a:rPr>
              <a:t>IL TESSERATO CHE NON INTENDE FAR PARTE DELLA VITA ASSOCIATIVA </a:t>
            </a:r>
            <a:r>
              <a:rPr lang="it-IT" sz="2200" dirty="0" err="1">
                <a:latin typeface="Agency FB" panose="020B0503020202020204" pitchFamily="34" charset="0"/>
              </a:rPr>
              <a:t>potrA’</a:t>
            </a:r>
            <a:r>
              <a:rPr lang="it-IT" sz="2200" dirty="0">
                <a:latin typeface="Agency FB" panose="020B0503020202020204" pitchFamily="34" charset="0"/>
              </a:rPr>
              <a:t> FORNIRE DICHIARAZIONE APPOSITA PER ATTESTARE CHE SIA STATO ATTUATO IL PRINCIPIO DI DEMOCRATICITA’ E CHE QUINDI SIA SCELTA DEL TESSERATO NON PARTECIPARE ALLA VITA ASSOCIATIVA</a:t>
            </a:r>
          </a:p>
          <a:p>
            <a:pPr algn="l"/>
            <a:r>
              <a:rPr lang="it-IT" sz="2200" dirty="0">
                <a:latin typeface="Agency FB" panose="020B0503020202020204" pitchFamily="34" charset="0"/>
              </a:rPr>
              <a:t> </a:t>
            </a:r>
          </a:p>
        </p:txBody>
      </p:sp>
    </p:spTree>
    <p:extLst>
      <p:ext uri="{BB962C8B-B14F-4D97-AF65-F5344CB8AC3E}">
        <p14:creationId xmlns:p14="http://schemas.microsoft.com/office/powerpoint/2010/main" val="144867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1A13717-659A-B0C0-CA62-BB0AE40463CD}"/>
              </a:ext>
            </a:extLst>
          </p:cNvPr>
          <p:cNvSpPr>
            <a:spLocks noGrp="1" noChangeArrowheads="1"/>
          </p:cNvSpPr>
          <p:nvPr>
            <p:ph type="title"/>
          </p:nvPr>
        </p:nvSpPr>
        <p:spPr bwMode="auto">
          <a:xfrm>
            <a:off x="793987" y="529610"/>
            <a:ext cx="1017094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a:ln>
                  <a:noFill/>
                </a:ln>
                <a:solidFill>
                  <a:srgbClr val="FF0000"/>
                </a:solidFill>
                <a:effectLst/>
                <a:latin typeface="Agency FB" panose="020B0503020202020204" pitchFamily="34" charset="0"/>
              </a:rPr>
              <a:t>ART.11  INCOMPATIBILITA’ E DIVIETI DERIVANTI ESPRESSAMENTE NORMATI </a:t>
            </a:r>
            <a:br>
              <a:rPr kumimoji="0" lang="it-IT" altLang="it-IT" sz="2800" b="0" i="0" u="none" strike="noStrike" cap="none" normalizeH="0" baseline="0" dirty="0">
                <a:ln>
                  <a:noFill/>
                </a:ln>
                <a:solidFill>
                  <a:schemeClr val="tx1"/>
                </a:solidFill>
                <a:effectLst/>
                <a:latin typeface="Agency FB" panose="020B0503020202020204" pitchFamily="34" charset="0"/>
              </a:rPr>
            </a:br>
            <a:br>
              <a:rPr kumimoji="0" lang="it-IT" altLang="it-IT" sz="2800" b="0" i="0" u="none" strike="noStrike" cap="none" normalizeH="0" baseline="0" dirty="0">
                <a:ln>
                  <a:noFill/>
                </a:ln>
                <a:solidFill>
                  <a:schemeClr val="tx1"/>
                </a:solidFill>
                <a:effectLst/>
                <a:latin typeface="Agency FB" panose="020B0503020202020204" pitchFamily="34" charset="0"/>
              </a:rPr>
            </a:br>
            <a:r>
              <a:rPr kumimoji="0" lang="it-IT" altLang="it-IT" sz="2800" b="1" i="0" u="sng" strike="noStrike" cap="none" normalizeH="0" baseline="0" dirty="0">
                <a:ln>
                  <a:noFill/>
                </a:ln>
                <a:solidFill>
                  <a:schemeClr val="tx1"/>
                </a:solidFill>
                <a:effectLst/>
                <a:latin typeface="Agency FB" panose="020B0503020202020204" pitchFamily="34" charset="0"/>
              </a:rPr>
              <a:t>E’ FATTO DIVIETO </a:t>
            </a:r>
            <a:r>
              <a:rPr kumimoji="0" lang="it-IT" altLang="it-IT" sz="2800" b="0" i="0" u="none" strike="noStrike" cap="none" normalizeH="0" baseline="0" dirty="0">
                <a:ln>
                  <a:noFill/>
                </a:ln>
                <a:solidFill>
                  <a:schemeClr val="tx1"/>
                </a:solidFill>
                <a:effectLst/>
                <a:latin typeface="Agency FB" panose="020B0503020202020204" pitchFamily="34" charset="0"/>
              </a:rPr>
              <a:t>AGLI AMMINISTRATORI DELLE ASSOCIAZIONI E SOCIETA’ SPORTIVE </a:t>
            </a:r>
            <a:br>
              <a:rPr kumimoji="0" lang="it-IT" altLang="it-IT" sz="2800" b="0" i="0" u="none" strike="noStrike" cap="none" normalizeH="0" baseline="0" dirty="0">
                <a:ln>
                  <a:noFill/>
                </a:ln>
                <a:solidFill>
                  <a:schemeClr val="tx1"/>
                </a:solidFill>
                <a:effectLst/>
                <a:latin typeface="Agency FB" panose="020B0503020202020204" pitchFamily="34" charset="0"/>
              </a:rPr>
            </a:br>
            <a:r>
              <a:rPr kumimoji="0" lang="it-IT" altLang="it-IT" sz="2800" b="0" i="0" u="none" strike="noStrike" cap="none" normalizeH="0" baseline="0" dirty="0">
                <a:ln>
                  <a:noFill/>
                </a:ln>
                <a:solidFill>
                  <a:schemeClr val="tx1"/>
                </a:solidFill>
                <a:effectLst/>
                <a:latin typeface="Agency FB" panose="020B0503020202020204" pitchFamily="34" charset="0"/>
              </a:rPr>
              <a:t>DILETTANTISTICHE DI </a:t>
            </a:r>
            <a:r>
              <a:rPr lang="it-IT" altLang="it-IT" sz="2800" cap="none" dirty="0">
                <a:solidFill>
                  <a:schemeClr val="tx1"/>
                </a:solidFill>
                <a:latin typeface="Agency FB" panose="020B0503020202020204" pitchFamily="34" charset="0"/>
              </a:rPr>
              <a:t>RICOPRIRE </a:t>
            </a:r>
            <a:r>
              <a:rPr lang="it-IT" altLang="it-IT" sz="2800" b="1" u="sng" cap="none" dirty="0">
                <a:solidFill>
                  <a:schemeClr val="tx1"/>
                </a:solidFill>
                <a:latin typeface="Agency FB" panose="020B0503020202020204" pitchFamily="34" charset="0"/>
              </a:rPr>
              <a:t>QUALSIASI CARICA IN ALTRE SOCIETA’ O ASSOCIAZIONI SPORTIVE DILETTANTISTICHE NELL’AMBITO DELLA MEDESIMA FEDERAZIONE SPORTIVA </a:t>
            </a:r>
            <a:r>
              <a:rPr lang="it-IT" altLang="it-IT" sz="2800" cap="none" dirty="0">
                <a:solidFill>
                  <a:schemeClr val="tx1"/>
                </a:solidFill>
                <a:latin typeface="Agency FB" panose="020B0503020202020204" pitchFamily="34" charset="0"/>
              </a:rPr>
              <a:t>NAZIONALE,DISCIPLINA SPORTIVA ASSOCIATA, O ENTE DI PROMOZIONE SPORTIVA RICONOSCIUTE DAL CONI.</a:t>
            </a:r>
            <a:br>
              <a:rPr lang="it-IT" altLang="it-IT" sz="2800" cap="none" dirty="0">
                <a:solidFill>
                  <a:schemeClr val="tx1"/>
                </a:solidFill>
                <a:latin typeface="Agency FB" panose="020B0503020202020204" pitchFamily="34" charset="0"/>
              </a:rPr>
            </a:br>
            <a:br>
              <a:rPr lang="it-IT" altLang="it-IT" sz="2800" cap="none" dirty="0">
                <a:solidFill>
                  <a:schemeClr val="tx1"/>
                </a:solidFill>
                <a:latin typeface="Agency FB" panose="020B0503020202020204" pitchFamily="34" charset="0"/>
              </a:rPr>
            </a:br>
            <a:br>
              <a:rPr lang="it-IT" altLang="it-IT" sz="2800" cap="none" dirty="0">
                <a:solidFill>
                  <a:schemeClr val="tx1"/>
                </a:solidFill>
                <a:latin typeface="Agency FB" panose="020B0503020202020204" pitchFamily="34" charset="0"/>
              </a:rPr>
            </a:br>
            <a:br>
              <a:rPr lang="it-IT" altLang="it-IT" sz="1800" cap="none" dirty="0">
                <a:solidFill>
                  <a:schemeClr val="tx1"/>
                </a:solidFill>
                <a:latin typeface="Arial" panose="020B0604020202020204" pitchFamily="34" charset="0"/>
              </a:rPr>
            </a:b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032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B8133-D946-030A-C02B-B470AB98F8DC}"/>
              </a:ext>
            </a:extLst>
          </p:cNvPr>
          <p:cNvSpPr>
            <a:spLocks noGrp="1"/>
          </p:cNvSpPr>
          <p:nvPr>
            <p:ph type="title"/>
          </p:nvPr>
        </p:nvSpPr>
        <p:spPr>
          <a:xfrm>
            <a:off x="295422" y="0"/>
            <a:ext cx="11746523" cy="5472333"/>
          </a:xfrm>
        </p:spPr>
        <p:txBody>
          <a:bodyPr>
            <a:normAutofit fontScale="90000"/>
          </a:bodyPr>
          <a:lstStyle/>
          <a:p>
            <a:pPr algn="l"/>
            <a:br>
              <a:rPr lang="it-IT" sz="3100" dirty="0"/>
            </a:br>
            <a:br>
              <a:rPr lang="it-IT" sz="3100" dirty="0"/>
            </a:br>
            <a:br>
              <a:rPr lang="it-IT" sz="3100" dirty="0"/>
            </a:br>
            <a:br>
              <a:rPr lang="it-IT" sz="3100" dirty="0"/>
            </a:br>
            <a:br>
              <a:rPr lang="it-IT" sz="3100" dirty="0"/>
            </a:br>
            <a:br>
              <a:rPr lang="it-IT" sz="3100" dirty="0"/>
            </a:br>
            <a:r>
              <a:rPr lang="it-IT" sz="3100" b="1" u="sng" dirty="0">
                <a:latin typeface="Agency FB" panose="020B0503020202020204" pitchFamily="34" charset="0"/>
              </a:rPr>
              <a:t>Cosa succede se non adeguo lo statuto entro il 31 dicembre ? </a:t>
            </a:r>
            <a:r>
              <a:rPr lang="it-IT" sz="3100" b="1" u="sng" cap="none" dirty="0">
                <a:solidFill>
                  <a:schemeClr val="tx1"/>
                </a:solidFill>
                <a:latin typeface="Agency FB" panose="020B0503020202020204" pitchFamily="34" charset="0"/>
              </a:rPr>
              <a:t>(disposizione nuova )</a:t>
            </a:r>
            <a:br>
              <a:rPr lang="it-IT" sz="3100" cap="none" dirty="0">
                <a:solidFill>
                  <a:schemeClr val="tx1"/>
                </a:solidFill>
                <a:latin typeface="Agency FB" panose="020B0503020202020204" pitchFamily="34" charset="0"/>
              </a:rPr>
            </a:br>
            <a:br>
              <a:rPr lang="it-IT" sz="3100" cap="none" dirty="0">
                <a:solidFill>
                  <a:schemeClr val="tx1"/>
                </a:solidFill>
                <a:latin typeface="Agency FB" panose="020B0503020202020204" pitchFamily="34" charset="0"/>
              </a:rPr>
            </a:br>
            <a:r>
              <a:rPr lang="it-IT" sz="3100" cap="none" dirty="0">
                <a:solidFill>
                  <a:schemeClr val="tx1"/>
                </a:solidFill>
                <a:latin typeface="Agency FB" panose="020B0503020202020204" pitchFamily="34" charset="0"/>
              </a:rPr>
              <a:t> La mancata conformità dello statuto (dopo il 31.12.2023) comporterà:</a:t>
            </a:r>
            <a:br>
              <a:rPr lang="it-IT" sz="3100" cap="none" dirty="0">
                <a:solidFill>
                  <a:schemeClr val="tx1"/>
                </a:solidFill>
                <a:latin typeface="Agency FB" panose="020B0503020202020204" pitchFamily="34" charset="0"/>
              </a:rPr>
            </a:br>
            <a:br>
              <a:rPr lang="it-IT" sz="3100" cap="none" dirty="0">
                <a:solidFill>
                  <a:schemeClr val="tx1"/>
                </a:solidFill>
                <a:latin typeface="Agency FB" panose="020B0503020202020204" pitchFamily="34" charset="0"/>
              </a:rPr>
            </a:br>
            <a:r>
              <a:rPr lang="it-IT" sz="3100" cap="none" dirty="0">
                <a:solidFill>
                  <a:schemeClr val="tx1"/>
                </a:solidFill>
                <a:latin typeface="Agency FB" panose="020B0503020202020204" pitchFamily="34" charset="0"/>
              </a:rPr>
              <a:t>1.  </a:t>
            </a:r>
            <a:r>
              <a:rPr lang="it-IT" sz="3100" b="1" cap="none" dirty="0">
                <a:solidFill>
                  <a:schemeClr val="tx1"/>
                </a:solidFill>
                <a:latin typeface="Agency FB" panose="020B0503020202020204" pitchFamily="34" charset="0"/>
              </a:rPr>
              <a:t>l’inammissibilità</a:t>
            </a:r>
            <a:r>
              <a:rPr lang="it-IT" sz="3100" cap="none" dirty="0">
                <a:solidFill>
                  <a:schemeClr val="tx1"/>
                </a:solidFill>
                <a:latin typeface="Agency FB" panose="020B0503020202020204" pitchFamily="34" charset="0"/>
              </a:rPr>
              <a:t> di iscrizione al Registro Nazionale Attività Sportive </a:t>
            </a:r>
            <a:br>
              <a:rPr lang="it-IT" sz="3100" cap="none" dirty="0">
                <a:solidFill>
                  <a:schemeClr val="tx1"/>
                </a:solidFill>
                <a:latin typeface="Agency FB" panose="020B0503020202020204" pitchFamily="34" charset="0"/>
              </a:rPr>
            </a:br>
            <a:br>
              <a:rPr lang="it-IT" sz="3100" cap="none" dirty="0">
                <a:solidFill>
                  <a:schemeClr val="tx1"/>
                </a:solidFill>
                <a:latin typeface="Agency FB" panose="020B0503020202020204" pitchFamily="34" charset="0"/>
              </a:rPr>
            </a:br>
            <a:r>
              <a:rPr lang="it-IT" sz="3100" cap="none" dirty="0">
                <a:solidFill>
                  <a:schemeClr val="tx1"/>
                </a:solidFill>
                <a:latin typeface="Agency FB" panose="020B0503020202020204" pitchFamily="34" charset="0"/>
              </a:rPr>
              <a:t>2.  per chi è già iscritto , </a:t>
            </a:r>
            <a:r>
              <a:rPr lang="it-IT" sz="3100" b="1" cap="none" dirty="0">
                <a:solidFill>
                  <a:schemeClr val="tx1"/>
                </a:solidFill>
                <a:latin typeface="Agency FB" panose="020B0503020202020204" pitchFamily="34" charset="0"/>
              </a:rPr>
              <a:t>la cancellazione </a:t>
            </a:r>
            <a:r>
              <a:rPr lang="it-IT" sz="3100" cap="none" dirty="0">
                <a:solidFill>
                  <a:schemeClr val="tx1"/>
                </a:solidFill>
                <a:latin typeface="Agency FB" panose="020B0503020202020204" pitchFamily="34" charset="0"/>
              </a:rPr>
              <a:t>d’ufficio dal medesimo Registro </a:t>
            </a:r>
            <a:br>
              <a:rPr lang="it-IT" sz="3100" cap="none" dirty="0">
                <a:solidFill>
                  <a:schemeClr val="tx1"/>
                </a:solidFill>
                <a:latin typeface="Agency FB" panose="020B0503020202020204" pitchFamily="34" charset="0"/>
              </a:rPr>
            </a:br>
            <a:br>
              <a:rPr lang="it-IT" sz="3100" cap="none" dirty="0">
                <a:solidFill>
                  <a:schemeClr val="tx1"/>
                </a:solidFill>
                <a:latin typeface="Agency FB" panose="020B0503020202020204" pitchFamily="34" charset="0"/>
              </a:rPr>
            </a:br>
            <a:r>
              <a:rPr lang="it-IT" sz="3100" b="1" cap="none" dirty="0">
                <a:solidFill>
                  <a:schemeClr val="tx1"/>
                </a:solidFill>
                <a:latin typeface="Agency FB" panose="020B0503020202020204" pitchFamily="34" charset="0"/>
              </a:rPr>
              <a:t> </a:t>
            </a:r>
            <a:br>
              <a:rPr lang="it-IT" sz="3100" b="1" cap="none" dirty="0">
                <a:solidFill>
                  <a:schemeClr val="tx1"/>
                </a:solidFill>
                <a:latin typeface="Agency FB" panose="020B0503020202020204" pitchFamily="34" charset="0"/>
              </a:rPr>
            </a:br>
            <a:r>
              <a:rPr lang="it-IT" sz="3100" b="1" u="sng" cap="none" dirty="0">
                <a:solidFill>
                  <a:schemeClr val="tx1"/>
                </a:solidFill>
                <a:latin typeface="Agency FB" panose="020B0503020202020204" pitchFamily="34" charset="0"/>
              </a:rPr>
              <a:t>decadimento di qualifica da Ente Dilettantistico </a:t>
            </a:r>
            <a:r>
              <a:rPr lang="it-IT" sz="3100" b="1" cap="none" dirty="0">
                <a:solidFill>
                  <a:schemeClr val="tx1"/>
                </a:solidFill>
                <a:latin typeface="Agency FB" panose="020B0503020202020204" pitchFamily="34" charset="0"/>
              </a:rPr>
              <a:t>e conseguenze relative </a:t>
            </a:r>
            <a:br>
              <a:rPr lang="it-IT" sz="3600" cap="none" dirty="0">
                <a:solidFill>
                  <a:schemeClr val="tx1"/>
                </a:solidFill>
                <a:latin typeface="Agency FB" panose="020B0503020202020204" pitchFamily="34" charset="0"/>
              </a:rPr>
            </a:br>
            <a:br>
              <a:rPr lang="it-IT" sz="3600" cap="none" dirty="0">
                <a:solidFill>
                  <a:schemeClr val="tx1"/>
                </a:solidFill>
                <a:latin typeface="Agency FB" panose="020B0503020202020204" pitchFamily="34" charset="0"/>
              </a:rPr>
            </a:br>
            <a:br>
              <a:rPr lang="it-IT" sz="3600" cap="none" dirty="0">
                <a:solidFill>
                  <a:schemeClr val="tx1"/>
                </a:solidFill>
              </a:rPr>
            </a:br>
            <a:endParaRPr lang="it-IT" sz="3600" dirty="0">
              <a:solidFill>
                <a:schemeClr val="tx1"/>
              </a:solidFill>
            </a:endParaRPr>
          </a:p>
        </p:txBody>
      </p:sp>
      <p:sp>
        <p:nvSpPr>
          <p:cNvPr id="6" name="Freccia in giù 5">
            <a:extLst>
              <a:ext uri="{FF2B5EF4-FFF2-40B4-BE49-F238E27FC236}">
                <a16:creationId xmlns:a16="http://schemas.microsoft.com/office/drawing/2014/main" id="{1E1E691A-F161-6179-D138-232160EE4D02}"/>
              </a:ext>
            </a:extLst>
          </p:cNvPr>
          <p:cNvSpPr/>
          <p:nvPr/>
        </p:nvSpPr>
        <p:spPr>
          <a:xfrm>
            <a:off x="4501661" y="140676"/>
            <a:ext cx="2124222" cy="1083213"/>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u="sng" dirty="0" err="1">
                <a:ln w="0"/>
                <a:solidFill>
                  <a:schemeClr val="tx1"/>
                </a:solidFill>
                <a:effectLst>
                  <a:outerShdw blurRad="38100" dist="19050" dir="2700000" algn="tl" rotWithShape="0">
                    <a:schemeClr val="dk1">
                      <a:alpha val="40000"/>
                    </a:schemeClr>
                  </a:outerShdw>
                </a:effectLst>
                <a:latin typeface="Agency FB" panose="020B0503020202020204" pitchFamily="34" charset="0"/>
              </a:rPr>
              <a:t>Novita’</a:t>
            </a:r>
            <a:endParaRPr lang="it-IT"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
        <p:nvSpPr>
          <p:cNvPr id="11" name="Freccia in giù 10">
            <a:extLst>
              <a:ext uri="{FF2B5EF4-FFF2-40B4-BE49-F238E27FC236}">
                <a16:creationId xmlns:a16="http://schemas.microsoft.com/office/drawing/2014/main" id="{C1CE242D-2E8D-688B-F84E-90139006C48B}"/>
              </a:ext>
            </a:extLst>
          </p:cNvPr>
          <p:cNvSpPr/>
          <p:nvPr/>
        </p:nvSpPr>
        <p:spPr>
          <a:xfrm>
            <a:off x="5563772" y="4107767"/>
            <a:ext cx="140678" cy="49236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solidFill>
                <a:schemeClr val="tx1"/>
              </a:solidFill>
            </a:endParaRPr>
          </a:p>
        </p:txBody>
      </p:sp>
    </p:spTree>
    <p:extLst>
      <p:ext uri="{BB962C8B-B14F-4D97-AF65-F5344CB8AC3E}">
        <p14:creationId xmlns:p14="http://schemas.microsoft.com/office/powerpoint/2010/main" val="221421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AE494A-70FE-6113-5159-E9343844B3CD}"/>
              </a:ext>
            </a:extLst>
          </p:cNvPr>
          <p:cNvSpPr>
            <a:spLocks noGrp="1"/>
          </p:cNvSpPr>
          <p:nvPr>
            <p:ph type="ctrTitle"/>
          </p:nvPr>
        </p:nvSpPr>
        <p:spPr>
          <a:xfrm rot="21420000">
            <a:off x="1018873" y="268060"/>
            <a:ext cx="9755187" cy="1869813"/>
          </a:xfrm>
        </p:spPr>
        <p:txBody>
          <a:bodyPr>
            <a:noAutofit/>
          </a:bodyPr>
          <a:lstStyle/>
          <a:p>
            <a:r>
              <a:rPr lang="it-IT" sz="4400" b="1" dirty="0">
                <a:latin typeface="Agency FB" panose="020B0503020202020204" pitchFamily="34" charset="0"/>
              </a:rPr>
              <a:t>Il decreto di riferimento</a:t>
            </a:r>
            <a:br>
              <a:rPr lang="it-IT" sz="4400" b="1" dirty="0">
                <a:latin typeface="Agency FB" panose="020B0503020202020204" pitchFamily="34" charset="0"/>
              </a:rPr>
            </a:br>
            <a:r>
              <a:rPr lang="it-IT" sz="4400" b="1" dirty="0">
                <a:latin typeface="Agency FB" panose="020B0503020202020204" pitchFamily="34" charset="0"/>
              </a:rPr>
              <a:t>D. LGS. 36 e 39 del 28 febbraio 2021 </a:t>
            </a:r>
            <a:br>
              <a:rPr lang="it-IT" sz="4400" b="1" dirty="0">
                <a:latin typeface="Agency FB" panose="020B0503020202020204" pitchFamily="34" charset="0"/>
              </a:rPr>
            </a:br>
            <a:r>
              <a:rPr lang="it-IT" sz="4400" b="1" dirty="0">
                <a:latin typeface="Agency FB" panose="020B0503020202020204" pitchFamily="34" charset="0"/>
              </a:rPr>
              <a:t> d.lgs. Correttivo 120 del 29 agosto 2023 </a:t>
            </a:r>
          </a:p>
        </p:txBody>
      </p:sp>
      <p:sp>
        <p:nvSpPr>
          <p:cNvPr id="3" name="Sottotitolo 2">
            <a:extLst>
              <a:ext uri="{FF2B5EF4-FFF2-40B4-BE49-F238E27FC236}">
                <a16:creationId xmlns:a16="http://schemas.microsoft.com/office/drawing/2014/main" id="{35A842F6-86A7-1329-88CA-DC9E85605109}"/>
              </a:ext>
            </a:extLst>
          </p:cNvPr>
          <p:cNvSpPr>
            <a:spLocks noGrp="1"/>
          </p:cNvSpPr>
          <p:nvPr>
            <p:ph type="subTitle" idx="1"/>
          </p:nvPr>
        </p:nvSpPr>
        <p:spPr>
          <a:xfrm rot="21420000">
            <a:off x="1053400" y="2098440"/>
            <a:ext cx="9755187" cy="550333"/>
          </a:xfrm>
        </p:spPr>
        <p:txBody>
          <a:bodyPr/>
          <a:lstStyle/>
          <a:p>
            <a:r>
              <a:rPr lang="it-IT" b="1" dirty="0">
                <a:latin typeface="Agency FB" panose="020B0503020202020204" pitchFamily="34" charset="0"/>
              </a:rPr>
              <a:t>FORME GIURIDICHE  CONSENTITE</a:t>
            </a:r>
          </a:p>
          <a:p>
            <a:r>
              <a:rPr lang="it-IT" b="1" dirty="0">
                <a:latin typeface="Agency FB" panose="020B0503020202020204" pitchFamily="34" charset="0"/>
              </a:rPr>
              <a:t>Il registro nazionale delle attività sportive dilettantistiche </a:t>
            </a:r>
          </a:p>
          <a:p>
            <a:r>
              <a:rPr lang="it-IT" b="1" dirty="0">
                <a:latin typeface="Agency FB" panose="020B0503020202020204" pitchFamily="34" charset="0"/>
              </a:rPr>
              <a:t>ATTO COSTITUTIVO E STATUTO</a:t>
            </a:r>
          </a:p>
          <a:p>
            <a:r>
              <a:rPr lang="it-IT" b="1" dirty="0">
                <a:latin typeface="Agency FB" panose="020B0503020202020204" pitchFamily="34" charset="0"/>
              </a:rPr>
              <a:t>Lavoro sportivo </a:t>
            </a:r>
          </a:p>
          <a:p>
            <a:endParaRPr lang="it-IT" dirty="0"/>
          </a:p>
          <a:p>
            <a:endParaRPr lang="it-IT" dirty="0"/>
          </a:p>
        </p:txBody>
      </p:sp>
    </p:spTree>
    <p:extLst>
      <p:ext uri="{BB962C8B-B14F-4D97-AF65-F5344CB8AC3E}">
        <p14:creationId xmlns:p14="http://schemas.microsoft.com/office/powerpoint/2010/main" val="382367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86C08-F537-A2EE-C86B-4B706023CADC}"/>
              </a:ext>
            </a:extLst>
          </p:cNvPr>
          <p:cNvSpPr>
            <a:spLocks noGrp="1"/>
          </p:cNvSpPr>
          <p:nvPr>
            <p:ph type="title"/>
          </p:nvPr>
        </p:nvSpPr>
        <p:spPr>
          <a:xfrm>
            <a:off x="545124" y="207499"/>
            <a:ext cx="10396882" cy="608428"/>
          </a:xfrm>
        </p:spPr>
        <p:txBody>
          <a:bodyPr>
            <a:normAutofit/>
          </a:bodyPr>
          <a:lstStyle/>
          <a:p>
            <a:pPr algn="ctr"/>
            <a:r>
              <a:rPr lang="it-IT" sz="3600" dirty="0">
                <a:solidFill>
                  <a:srgbClr val="0070C0"/>
                </a:solidFill>
                <a:latin typeface="Agency FB" panose="020B0503020202020204" pitchFamily="34" charset="0"/>
              </a:rPr>
              <a:t>IL TESSERAMENTO DEI MINORI DAL 01.07.2023</a:t>
            </a:r>
          </a:p>
        </p:txBody>
      </p:sp>
      <p:sp>
        <p:nvSpPr>
          <p:cNvPr id="3" name="Segnaposto contenuto 2">
            <a:extLst>
              <a:ext uri="{FF2B5EF4-FFF2-40B4-BE49-F238E27FC236}">
                <a16:creationId xmlns:a16="http://schemas.microsoft.com/office/drawing/2014/main" id="{015DE577-0D8F-128F-E69B-82249EEB802D}"/>
              </a:ext>
            </a:extLst>
          </p:cNvPr>
          <p:cNvSpPr>
            <a:spLocks noGrp="1"/>
          </p:cNvSpPr>
          <p:nvPr>
            <p:ph sz="quarter" idx="13"/>
          </p:nvPr>
        </p:nvSpPr>
        <p:spPr>
          <a:xfrm>
            <a:off x="685800" y="984738"/>
            <a:ext cx="10394707" cy="4389847"/>
          </a:xfrm>
        </p:spPr>
        <p:txBody>
          <a:bodyPr>
            <a:normAutofit fontScale="92500" lnSpcReduction="20000"/>
          </a:bodyPr>
          <a:lstStyle/>
          <a:p>
            <a:r>
              <a:rPr lang="it-IT" dirty="0">
                <a:latin typeface="Agency FB" panose="020B0503020202020204" pitchFamily="34" charset="0"/>
              </a:rPr>
              <a:t>1.  </a:t>
            </a:r>
            <a:r>
              <a:rPr lang="it-IT" b="1" dirty="0">
                <a:latin typeface="Agency FB" panose="020B0503020202020204" pitchFamily="34" charset="0"/>
              </a:rPr>
              <a:t>può essere compiuto disgiuntamente da ciascun genitore </a:t>
            </a:r>
            <a:r>
              <a:rPr lang="it-IT" dirty="0">
                <a:latin typeface="Agency FB" panose="020B0503020202020204" pitchFamily="34" charset="0"/>
              </a:rPr>
              <a:t>nel rispetto della responsabilità genitoriale ( L’ASSOCIAZIONE NON AVRA’ PIU’ LA RESPONSABILITA’ DI ACQUISRE </a:t>
            </a:r>
            <a:r>
              <a:rPr lang="it-IT" dirty="0" err="1">
                <a:latin typeface="Agency FB" panose="020B0503020202020204" pitchFamily="34" charset="0"/>
              </a:rPr>
              <a:t>ENTRAMbI</a:t>
            </a:r>
            <a:r>
              <a:rPr lang="it-IT" dirty="0">
                <a:latin typeface="Agency FB" panose="020B0503020202020204" pitchFamily="34" charset="0"/>
              </a:rPr>
              <a:t> CONSENSI MA SARA’ IN CAPO ALLA COPPIA GENITORIALE) . In caso di separazione, scioglimento ,cessazione degli effetti civili, annullamento, nullità del matrimonio e nei procedimenti relativi ai figli nati fuori dal matrimonio, si applicano le disposizioni di cui agli articoli 337-bis e seguenti del codice civile (RICHIESTA AL GIUDICE COMPETENTE) </a:t>
            </a:r>
          </a:p>
          <a:p>
            <a:r>
              <a:rPr lang="it-IT" dirty="0">
                <a:latin typeface="Agency FB" panose="020B0503020202020204" pitchFamily="34" charset="0"/>
              </a:rPr>
              <a:t>2. Il minore che abbia compiuto </a:t>
            </a:r>
            <a:r>
              <a:rPr lang="it-IT" b="1" dirty="0">
                <a:latin typeface="Agency FB" panose="020B0503020202020204" pitchFamily="34" charset="0"/>
              </a:rPr>
              <a:t>14 anni di età non può essere tesserato se non presta</a:t>
            </a:r>
            <a:r>
              <a:rPr lang="it-IT" dirty="0">
                <a:latin typeface="Agency FB" panose="020B0503020202020204" pitchFamily="34" charset="0"/>
              </a:rPr>
              <a:t> personalmente il proprio </a:t>
            </a:r>
            <a:r>
              <a:rPr lang="it-IT" b="1" dirty="0">
                <a:latin typeface="Agency FB" panose="020B0503020202020204" pitchFamily="34" charset="0"/>
              </a:rPr>
              <a:t>assenso </a:t>
            </a:r>
            <a:r>
              <a:rPr lang="it-IT" dirty="0">
                <a:latin typeface="Agency FB" panose="020B0503020202020204" pitchFamily="34" charset="0"/>
              </a:rPr>
              <a:t>( ANDRA’ VERIFICATO CHE I PROPRI MODULI DI TESSERAMENTO LO PREVEDANO)</a:t>
            </a:r>
          </a:p>
          <a:p>
            <a:r>
              <a:rPr lang="it-IT" dirty="0">
                <a:latin typeface="Agency FB" panose="020B0503020202020204" pitchFamily="34" charset="0"/>
              </a:rPr>
              <a:t> 3. I minori di anni diciotto che non sono cittadini italiani, anche non in regola con le norme relative all'ingresso e al soggiorno, laddove siano iscritti da almeno un anno a una qualsiasi classe dell'ordinamento scolastico italiano, possono essere tesserati presso società o associazioni affiliate alle Federazioni Sportive Nazionali, alle Discipline Sportive Associate o agli Enti di Promozione Sportiva, anche paralimpici. </a:t>
            </a:r>
          </a:p>
          <a:p>
            <a:r>
              <a:rPr lang="it-IT" dirty="0">
                <a:latin typeface="Agency FB" panose="020B0503020202020204" pitchFamily="34" charset="0"/>
              </a:rPr>
              <a:t>4. Il tesseramento di cui alL’ART.3 «TESSERAMENTO CITTADINI NON ITALIANI» resta valido, dopo il compimento del diciottesimo anno di età, fino al completamento delle procedure per l'acquisizione della cittadinanza italiana</a:t>
            </a:r>
          </a:p>
        </p:txBody>
      </p:sp>
    </p:spTree>
    <p:extLst>
      <p:ext uri="{BB962C8B-B14F-4D97-AF65-F5344CB8AC3E}">
        <p14:creationId xmlns:p14="http://schemas.microsoft.com/office/powerpoint/2010/main" val="8240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6520DD-6489-AC4A-DEAE-607F4DA6A3A6}"/>
              </a:ext>
            </a:extLst>
          </p:cNvPr>
          <p:cNvSpPr>
            <a:spLocks noGrp="1"/>
          </p:cNvSpPr>
          <p:nvPr>
            <p:ph sz="quarter" idx="13"/>
          </p:nvPr>
        </p:nvSpPr>
        <p:spPr>
          <a:xfrm>
            <a:off x="685800" y="649706"/>
            <a:ext cx="10394707" cy="4724880"/>
          </a:xfrm>
        </p:spPr>
        <p:txBody>
          <a:bodyPr/>
          <a:lstStyle/>
          <a:p>
            <a:r>
              <a:rPr lang="it-IT" dirty="0"/>
              <a:t>Ius soli sportivo   abrogato                                                                                          ius </a:t>
            </a:r>
            <a:r>
              <a:rPr lang="it-IT" dirty="0" err="1"/>
              <a:t>scolae</a:t>
            </a:r>
            <a:r>
              <a:rPr lang="it-IT" dirty="0"/>
              <a:t> </a:t>
            </a:r>
          </a:p>
        </p:txBody>
      </p:sp>
    </p:spTree>
    <p:extLst>
      <p:ext uri="{BB962C8B-B14F-4D97-AF65-F5344CB8AC3E}">
        <p14:creationId xmlns:p14="http://schemas.microsoft.com/office/powerpoint/2010/main" val="368210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05C91-B98D-BDC4-F26B-1DA8679E2B1C}"/>
              </a:ext>
            </a:extLst>
          </p:cNvPr>
          <p:cNvSpPr>
            <a:spLocks noGrp="1"/>
          </p:cNvSpPr>
          <p:nvPr>
            <p:ph type="title"/>
          </p:nvPr>
        </p:nvSpPr>
        <p:spPr>
          <a:xfrm>
            <a:off x="693643" y="1871002"/>
            <a:ext cx="4126860" cy="914401"/>
          </a:xfrm>
        </p:spPr>
        <p:txBody>
          <a:bodyPr/>
          <a:lstStyle/>
          <a:p>
            <a:r>
              <a:rPr lang="it-IT" b="1" dirty="0">
                <a:latin typeface="Agency FB" panose="020B0503020202020204" pitchFamily="34" charset="0"/>
              </a:rPr>
              <a:t>IL LAVORO SPORTIVO</a:t>
            </a:r>
          </a:p>
        </p:txBody>
      </p:sp>
      <p:pic>
        <p:nvPicPr>
          <p:cNvPr id="10" name="Segnaposto contenuto 9">
            <a:extLst>
              <a:ext uri="{FF2B5EF4-FFF2-40B4-BE49-F238E27FC236}">
                <a16:creationId xmlns:a16="http://schemas.microsoft.com/office/drawing/2014/main" id="{7C5122A0-0D48-35F3-F962-2FCD6B28200F}"/>
              </a:ext>
            </a:extLst>
          </p:cNvPr>
          <p:cNvPicPr>
            <a:picLocks noGrp="1" noChangeAspect="1"/>
          </p:cNvPicPr>
          <p:nvPr>
            <p:ph sz="quarter" idx="13"/>
          </p:nvPr>
        </p:nvPicPr>
        <p:blipFill>
          <a:blip r:embed="rId2"/>
          <a:stretch>
            <a:fillRect/>
          </a:stretch>
        </p:blipFill>
        <p:spPr>
          <a:xfrm>
            <a:off x="5046663" y="1019678"/>
            <a:ext cx="6034087" cy="4021718"/>
          </a:xfrm>
        </p:spPr>
      </p:pic>
    </p:spTree>
    <p:extLst>
      <p:ext uri="{BB962C8B-B14F-4D97-AF65-F5344CB8AC3E}">
        <p14:creationId xmlns:p14="http://schemas.microsoft.com/office/powerpoint/2010/main" val="307423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F866206-E119-126A-E409-F10020E33D9E}"/>
              </a:ext>
            </a:extLst>
          </p:cNvPr>
          <p:cNvSpPr>
            <a:spLocks noGrp="1"/>
          </p:cNvSpPr>
          <p:nvPr>
            <p:ph sz="quarter" idx="14"/>
          </p:nvPr>
        </p:nvSpPr>
        <p:spPr>
          <a:xfrm>
            <a:off x="517437" y="1059036"/>
            <a:ext cx="10756152" cy="5281605"/>
          </a:xfrm>
        </p:spPr>
        <p:txBody>
          <a:bodyPr>
            <a:noAutofit/>
          </a:bodyPr>
          <a:lstStyle/>
          <a:p>
            <a:r>
              <a:rPr lang="it-IT" altLang="it-IT" sz="1600" cap="none" dirty="0">
                <a:solidFill>
                  <a:srgbClr val="444444"/>
                </a:solidFill>
                <a:latin typeface="Agency FB" panose="020B0503020202020204" pitchFamily="34" charset="0"/>
              </a:rPr>
              <a:t>E</a:t>
            </a:r>
            <a:r>
              <a:rPr kumimoji="0" lang="it-IT" altLang="it-IT" sz="1600" b="0" i="0" u="none" strike="noStrike" cap="none" normalizeH="0" baseline="0" dirty="0">
                <a:ln>
                  <a:noFill/>
                </a:ln>
                <a:solidFill>
                  <a:srgbClr val="444444"/>
                </a:solidFill>
                <a:effectLst/>
                <a:latin typeface="Agency FB" panose="020B0503020202020204" pitchFamily="34" charset="0"/>
              </a:rPr>
              <a:t>' lavoratore sportivo l'atleta, l'allenatore, l'istruttore, il direttore tecnico, il direttore sportivo, il preparatore atletico e il direttore di gara che, senza alcuna distinzione di genere e indipendentemente dal settore professionistico o dilettantistico, esercita l'attività sportiva verso un.</a:t>
            </a:r>
            <a:r>
              <a:rPr lang="it-IT" altLang="it-IT" sz="1600" b="1" cap="none" dirty="0">
                <a:solidFill>
                  <a:srgbClr val="444444"/>
                </a:solidFill>
                <a:latin typeface="Agency FB" panose="020B0503020202020204" pitchFamily="34" charset="0"/>
              </a:rPr>
              <a:t> corrispettivo a favore di un soggetto dell’ordinamento sportivo iscritto nel registro nazionale delle attività sportive dilettantistiche, nonché a favore delle Federazioni sportive nazionali… </a:t>
            </a:r>
            <a:r>
              <a:rPr kumimoji="0" lang="it-IT" altLang="it-IT" sz="1600" b="1" i="0" u="sng" strike="noStrike" cap="none" normalizeH="0" baseline="0" dirty="0">
                <a:ln>
                  <a:noFill/>
                </a:ln>
                <a:solidFill>
                  <a:srgbClr val="444444"/>
                </a:solidFill>
                <a:effectLst/>
                <a:latin typeface="Agency FB" panose="020B0503020202020204" pitchFamily="34" charset="0"/>
              </a:rPr>
              <a:t>E’ lavoratore sportivo  ogni altro  tesserato, ai sensi dell’art.15, che svolge verso un corrispettivo a favore dei soggetti di cui al 1 periodo, le mansioni rientranti, sulla base dei regolamenti tecnici della singola disciplina sportiva, tra quelle necessarie per lo svolgimento di attività sportiva , con esclusione delle mansioni di carattere amministrativo gestionale.</a:t>
            </a:r>
          </a:p>
          <a:p>
            <a:r>
              <a:rPr lang="it-IT" sz="1600" b="1" u="sng" cap="none" dirty="0">
                <a:solidFill>
                  <a:srgbClr val="444444"/>
                </a:solidFill>
                <a:latin typeface="Agency FB" panose="020B0503020202020204" pitchFamily="34" charset="0"/>
              </a:rPr>
              <a:t>Non sono lavoratori sportivi coloro che forniscono prestazioni nell’ambito di una professione la cui abilitazione professionale è rilasciata al di fuori dell’ordinamento sportivo </a:t>
            </a:r>
            <a:r>
              <a:rPr lang="it-IT" sz="1600" b="1" cap="none" dirty="0">
                <a:solidFill>
                  <a:srgbClr val="444444"/>
                </a:solidFill>
                <a:latin typeface="Agency FB" panose="020B0503020202020204" pitchFamily="34" charset="0"/>
              </a:rPr>
              <a:t>e per il cui esercizio devono essere iscritti in appositi albi o elenchi tenuti dai rispettivi ordini professionali </a:t>
            </a:r>
          </a:p>
          <a:p>
            <a:endParaRPr lang="it-IT" sz="1600" b="1" cap="none" dirty="0">
              <a:solidFill>
                <a:srgbClr val="444444"/>
              </a:solidFill>
              <a:latin typeface="Agency FB" panose="020B0503020202020204" pitchFamily="34" charset="0"/>
            </a:endParaRPr>
          </a:p>
          <a:p>
            <a:r>
              <a:rPr lang="it-IT" sz="1600" b="1" cap="none" dirty="0">
                <a:solidFill>
                  <a:srgbClr val="444444"/>
                </a:solidFill>
                <a:latin typeface="Agency FB" panose="020B0503020202020204" pitchFamily="34" charset="0"/>
              </a:rPr>
              <a:t>Comma 1 ter : le mansioni necessarie, oltre a quelle indicate nel primo periodo del comma 1 , per lo svolgimento di attività sportiva, sono approvate con Decreto dell’Autorità di Governo delegata in materia di sport, sentito il Ministero del lavoro e delle politiche sociali.</a:t>
            </a:r>
          </a:p>
          <a:p>
            <a:r>
              <a:rPr lang="it-IT" sz="1600" b="1" cap="none" dirty="0">
                <a:solidFill>
                  <a:srgbClr val="444444"/>
                </a:solidFill>
                <a:latin typeface="Agency FB" panose="020B0503020202020204" pitchFamily="34" charset="0"/>
              </a:rPr>
              <a:t>Detto elenco è tenuto dal Dipartimento per lo sport della Presidenza del Consiglio dei Ministri e include le mansioni svolte dalle figure che, in base ai regolamenti tecnici delle Federazioni Sportive</a:t>
            </a:r>
            <a:endParaRPr lang="it-IT" sz="1600" b="1" dirty="0"/>
          </a:p>
        </p:txBody>
      </p:sp>
      <p:sp>
        <p:nvSpPr>
          <p:cNvPr id="8" name="Titolo 7">
            <a:extLst>
              <a:ext uri="{FF2B5EF4-FFF2-40B4-BE49-F238E27FC236}">
                <a16:creationId xmlns:a16="http://schemas.microsoft.com/office/drawing/2014/main" id="{CF53CC48-659A-0525-A461-919D46A669A3}"/>
              </a:ext>
            </a:extLst>
          </p:cNvPr>
          <p:cNvSpPr>
            <a:spLocks noGrp="1"/>
          </p:cNvSpPr>
          <p:nvPr>
            <p:ph type="title"/>
          </p:nvPr>
        </p:nvSpPr>
        <p:spPr>
          <a:xfrm>
            <a:off x="2875547" y="209716"/>
            <a:ext cx="7974003" cy="510990"/>
          </a:xfrm>
        </p:spPr>
        <p:txBody>
          <a:bodyPr>
            <a:normAutofit fontScale="90000"/>
          </a:bodyPr>
          <a:lstStyle/>
          <a:p>
            <a:r>
              <a:rPr lang="it-IT" sz="3200" dirty="0"/>
              <a:t>la definizione di lavoro sportivo </a:t>
            </a:r>
          </a:p>
        </p:txBody>
      </p:sp>
    </p:spTree>
    <p:extLst>
      <p:ext uri="{BB962C8B-B14F-4D97-AF65-F5344CB8AC3E}">
        <p14:creationId xmlns:p14="http://schemas.microsoft.com/office/powerpoint/2010/main" val="20554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8AD25-B7AF-5FF2-0165-13EC7427B394}"/>
              </a:ext>
            </a:extLst>
          </p:cNvPr>
          <p:cNvSpPr>
            <a:spLocks noGrp="1"/>
          </p:cNvSpPr>
          <p:nvPr>
            <p:ph type="title"/>
          </p:nvPr>
        </p:nvSpPr>
        <p:spPr>
          <a:xfrm>
            <a:off x="285679" y="752623"/>
            <a:ext cx="3765815" cy="1688123"/>
          </a:xfrm>
        </p:spPr>
        <p:txBody>
          <a:bodyPr>
            <a:normAutofit/>
          </a:bodyPr>
          <a:lstStyle/>
          <a:p>
            <a:r>
              <a:rPr lang="it-IT" b="1" dirty="0">
                <a:latin typeface="Agency FB" panose="020B0503020202020204" pitchFamily="34" charset="0"/>
              </a:rPr>
              <a:t>POSSONO ESSERE LAVORATORI SPORTIVI:</a:t>
            </a:r>
          </a:p>
        </p:txBody>
      </p:sp>
      <p:sp>
        <p:nvSpPr>
          <p:cNvPr id="3" name="Segnaposto contenuto 2">
            <a:extLst>
              <a:ext uri="{FF2B5EF4-FFF2-40B4-BE49-F238E27FC236}">
                <a16:creationId xmlns:a16="http://schemas.microsoft.com/office/drawing/2014/main" id="{504EEEF2-DA72-6790-CAD6-3271F74A1C82}"/>
              </a:ext>
            </a:extLst>
          </p:cNvPr>
          <p:cNvSpPr>
            <a:spLocks noGrp="1"/>
          </p:cNvSpPr>
          <p:nvPr>
            <p:ph sz="quarter" idx="13"/>
          </p:nvPr>
        </p:nvSpPr>
        <p:spPr/>
        <p:txBody>
          <a:bodyPr>
            <a:normAutofit lnSpcReduction="10000"/>
          </a:bodyPr>
          <a:lstStyle/>
          <a:p>
            <a:pPr marL="457200" indent="-457200">
              <a:buAutoNum type="arabicPeriod"/>
            </a:pPr>
            <a:r>
              <a:rPr lang="it-IT" dirty="0">
                <a:latin typeface="Agency FB" panose="020B0503020202020204" pitchFamily="34" charset="0"/>
              </a:rPr>
              <a:t>ATLETA</a:t>
            </a:r>
          </a:p>
          <a:p>
            <a:pPr marL="457200" indent="-457200">
              <a:buAutoNum type="arabicPeriod"/>
            </a:pPr>
            <a:r>
              <a:rPr lang="it-IT" dirty="0">
                <a:latin typeface="Agency FB" panose="020B0503020202020204" pitchFamily="34" charset="0"/>
              </a:rPr>
              <a:t>ALLENATORE</a:t>
            </a:r>
          </a:p>
          <a:p>
            <a:pPr marL="457200" indent="-457200">
              <a:buAutoNum type="arabicPeriod"/>
            </a:pPr>
            <a:r>
              <a:rPr lang="it-IT" dirty="0">
                <a:latin typeface="Agency FB" panose="020B0503020202020204" pitchFamily="34" charset="0"/>
              </a:rPr>
              <a:t>ISTRUTTORE</a:t>
            </a:r>
          </a:p>
          <a:p>
            <a:pPr marL="457200" indent="-457200">
              <a:buAutoNum type="arabicPeriod"/>
            </a:pPr>
            <a:r>
              <a:rPr lang="it-IT" dirty="0">
                <a:latin typeface="Agency FB" panose="020B0503020202020204" pitchFamily="34" charset="0"/>
              </a:rPr>
              <a:t>DIRETTORE TECNICO</a:t>
            </a:r>
          </a:p>
          <a:p>
            <a:pPr marL="457200" indent="-457200">
              <a:buAutoNum type="arabicPeriod"/>
            </a:pPr>
            <a:r>
              <a:rPr lang="it-IT" dirty="0">
                <a:latin typeface="Agency FB" panose="020B0503020202020204" pitchFamily="34" charset="0"/>
              </a:rPr>
              <a:t>DIRETTORE SPORTIVO</a:t>
            </a:r>
          </a:p>
          <a:p>
            <a:pPr marL="457200" indent="-457200">
              <a:buAutoNum type="arabicPeriod"/>
            </a:pPr>
            <a:r>
              <a:rPr lang="it-IT" dirty="0">
                <a:latin typeface="Agency FB" panose="020B0503020202020204" pitchFamily="34" charset="0"/>
              </a:rPr>
              <a:t>PREPARATORE ATLETICO</a:t>
            </a:r>
          </a:p>
          <a:p>
            <a:pPr marL="457200" indent="-457200">
              <a:buAutoNum type="arabicPeriod"/>
            </a:pPr>
            <a:r>
              <a:rPr lang="it-IT" dirty="0">
                <a:latin typeface="Agency FB" panose="020B0503020202020204" pitchFamily="34" charset="0"/>
              </a:rPr>
              <a:t>DIRETTORE DI GARA </a:t>
            </a:r>
          </a:p>
          <a:p>
            <a:pPr marL="457200" indent="-457200">
              <a:buAutoNum type="arabicPeriod"/>
            </a:pPr>
            <a:r>
              <a:rPr lang="it-IT" dirty="0">
                <a:latin typeface="Agency FB" panose="020B0503020202020204" pitchFamily="34" charset="0"/>
              </a:rPr>
              <a:t>TUTTE LE FIGURE REGOLAMENTATE DA FIGC</a:t>
            </a:r>
          </a:p>
          <a:p>
            <a:pPr marL="457200" indent="-457200">
              <a:buAutoNum type="arabicPeriod"/>
            </a:pPr>
            <a:r>
              <a:rPr lang="it-IT" b="1" dirty="0">
                <a:latin typeface="Agency FB" panose="020B0503020202020204" pitchFamily="34" charset="0"/>
              </a:rPr>
              <a:t>NO LAV. SPORTIVO GLI ISCRITTI IN ELENCHI PROFESSIONALI (MEDICO, PSICOLOGO, FISIOTERAPISTA…) </a:t>
            </a:r>
          </a:p>
          <a:p>
            <a:pPr marL="0" indent="0">
              <a:buNone/>
            </a:pPr>
            <a:endParaRPr lang="it-IT" dirty="0"/>
          </a:p>
        </p:txBody>
      </p:sp>
      <p:sp>
        <p:nvSpPr>
          <p:cNvPr id="4" name="Titolo 1">
            <a:extLst>
              <a:ext uri="{FF2B5EF4-FFF2-40B4-BE49-F238E27FC236}">
                <a16:creationId xmlns:a16="http://schemas.microsoft.com/office/drawing/2014/main" id="{F1373353-A6EC-4924-6376-A672FD7E4EB7}"/>
              </a:ext>
            </a:extLst>
          </p:cNvPr>
          <p:cNvSpPr txBox="1">
            <a:spLocks/>
          </p:cNvSpPr>
          <p:nvPr/>
        </p:nvSpPr>
        <p:spPr>
          <a:xfrm>
            <a:off x="285679" y="4417254"/>
            <a:ext cx="4370727" cy="568417"/>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3600" kern="1200" cap="all" baseline="0">
                <a:solidFill>
                  <a:schemeClr val="accent1"/>
                </a:solidFill>
                <a:effectLst/>
                <a:latin typeface="+mj-lt"/>
                <a:ea typeface="+mj-ea"/>
                <a:cs typeface="+mj-cs"/>
              </a:defRPr>
            </a:lvl1pPr>
          </a:lstStyle>
          <a:p>
            <a:endParaRPr lang="it-IT" b="1" dirty="0">
              <a:latin typeface="Agency FB" panose="020B0503020202020204" pitchFamily="34" charset="0"/>
            </a:endParaRPr>
          </a:p>
        </p:txBody>
      </p:sp>
      <p:sp>
        <p:nvSpPr>
          <p:cNvPr id="6" name="Titolo 3">
            <a:extLst>
              <a:ext uri="{FF2B5EF4-FFF2-40B4-BE49-F238E27FC236}">
                <a16:creationId xmlns:a16="http://schemas.microsoft.com/office/drawing/2014/main" id="{841FB97C-8A18-B7D5-16D1-19960A718C43}"/>
              </a:ext>
            </a:extLst>
          </p:cNvPr>
          <p:cNvSpPr txBox="1">
            <a:spLocks/>
          </p:cNvSpPr>
          <p:nvPr/>
        </p:nvSpPr>
        <p:spPr>
          <a:xfrm rot="16200000">
            <a:off x="2757267" y="3658472"/>
            <a:ext cx="1688125" cy="2110154"/>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000" b="1" u="sng">
                <a:ln w="0"/>
                <a:solidFill>
                  <a:schemeClr val="tx1"/>
                </a:solidFill>
                <a:effectLst>
                  <a:outerShdw blurRad="38100" dist="19050" dir="2700000" algn="tl" rotWithShape="0">
                    <a:schemeClr val="dk1">
                      <a:alpha val="40000"/>
                    </a:schemeClr>
                  </a:outerShdw>
                </a:effectLst>
                <a:latin typeface="Agency FB" panose="020B0503020202020204" pitchFamily="34" charset="0"/>
              </a:rPr>
              <a:t>Novità</a:t>
            </a:r>
            <a:endParaRPr lang="it-IT" sz="2000"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178697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D2C07F-B36C-1136-E5ED-412AE183A815}"/>
              </a:ext>
            </a:extLst>
          </p:cNvPr>
          <p:cNvSpPr>
            <a:spLocks noGrp="1"/>
          </p:cNvSpPr>
          <p:nvPr>
            <p:ph type="title"/>
          </p:nvPr>
        </p:nvSpPr>
        <p:spPr>
          <a:xfrm>
            <a:off x="739728" y="330958"/>
            <a:ext cx="10396882" cy="296839"/>
          </a:xfrm>
        </p:spPr>
        <p:txBody>
          <a:bodyPr>
            <a:normAutofit fontScale="90000"/>
          </a:bodyPr>
          <a:lstStyle/>
          <a:p>
            <a:r>
              <a:rPr lang="it-IT" dirty="0">
                <a:latin typeface="Agency FB" panose="020B0503020202020204" pitchFamily="34" charset="0"/>
              </a:rPr>
              <a:t>IL LAVORATORE SPORTIVO CON  CO.CO.CO</a:t>
            </a:r>
          </a:p>
        </p:txBody>
      </p:sp>
      <p:sp>
        <p:nvSpPr>
          <p:cNvPr id="3" name="Segnaposto contenuto 2">
            <a:extLst>
              <a:ext uri="{FF2B5EF4-FFF2-40B4-BE49-F238E27FC236}">
                <a16:creationId xmlns:a16="http://schemas.microsoft.com/office/drawing/2014/main" id="{5ED7545C-482B-2025-3761-551BD62273D1}"/>
              </a:ext>
            </a:extLst>
          </p:cNvPr>
          <p:cNvSpPr>
            <a:spLocks noGrp="1"/>
          </p:cNvSpPr>
          <p:nvPr>
            <p:ph sz="quarter" idx="13"/>
          </p:nvPr>
        </p:nvSpPr>
        <p:spPr>
          <a:xfrm>
            <a:off x="685801" y="928048"/>
            <a:ext cx="5088714" cy="4704656"/>
          </a:xfrm>
        </p:spPr>
        <p:txBody>
          <a:bodyPr>
            <a:normAutofit lnSpcReduction="10000"/>
          </a:bodyPr>
          <a:lstStyle/>
          <a:p>
            <a:r>
              <a:rPr lang="it-IT" sz="1800" dirty="0">
                <a:latin typeface="Agency FB" panose="020B0503020202020204" pitchFamily="34" charset="0"/>
              </a:rPr>
              <a:t>NON DEVE SUPERARE LE 24</a:t>
            </a:r>
            <a:r>
              <a:rPr lang="it-IT" sz="1800" b="1" dirty="0">
                <a:latin typeface="Agency FB" panose="020B0503020202020204" pitchFamily="34" charset="0"/>
              </a:rPr>
              <a:t> </a:t>
            </a:r>
            <a:r>
              <a:rPr lang="it-IT" sz="1800" dirty="0">
                <a:latin typeface="Agency FB" panose="020B0503020202020204" pitchFamily="34" charset="0"/>
              </a:rPr>
              <a:t>ORE SETTIMANALI ESCLUSE LE COMPETIZIONI </a:t>
            </a:r>
          </a:p>
          <a:p>
            <a:r>
              <a:rPr lang="it-IT" sz="1800" dirty="0">
                <a:latin typeface="Agency FB" panose="020B0503020202020204" pitchFamily="34" charset="0"/>
              </a:rPr>
              <a:t>IL TRATTAMENTO DATI DEVE RISPETTARE IL REGOLAMENTO UE 679/2016 IN MATERIA DI PROTEZIONE DEI DATI</a:t>
            </a:r>
          </a:p>
          <a:p>
            <a:r>
              <a:rPr lang="it-IT" sz="1800" dirty="0">
                <a:latin typeface="Agency FB" panose="020B0503020202020204" pitchFamily="34" charset="0"/>
              </a:rPr>
              <a:t>DEVONO ESSERE COMUNICATI I DATI NECESSARI AL REGISTRO DELLE ATTIVITA’ SPORTIVE DILETTANTISTICHE CHE SOSTITUISCE LA COMUNICAZIONE AL CENTRO PER L’IMPIEGO, AL’INPS ED ALL’INAIL.</a:t>
            </a:r>
          </a:p>
          <a:p>
            <a:r>
              <a:rPr lang="it-IT" sz="1800" dirty="0">
                <a:latin typeface="Agency FB" panose="020B0503020202020204" pitchFamily="34" charset="0"/>
              </a:rPr>
              <a:t>FINO A 15.000,00 ANNUALI NON VI E’ OBBLIGO DI CEDOLINO PAGA</a:t>
            </a:r>
          </a:p>
          <a:p>
            <a:r>
              <a:rPr lang="it-IT" sz="1800" b="1" dirty="0">
                <a:latin typeface="Agency FB" panose="020B0503020202020204" pitchFamily="34" charset="0"/>
              </a:rPr>
              <a:t>No </a:t>
            </a:r>
            <a:r>
              <a:rPr lang="it-IT" sz="1800" b="1" dirty="0" err="1">
                <a:latin typeface="Agency FB" panose="020B0503020202020204" pitchFamily="34" charset="0"/>
              </a:rPr>
              <a:t>inail</a:t>
            </a:r>
            <a:r>
              <a:rPr lang="it-IT" sz="1800" b="1" dirty="0">
                <a:latin typeface="Agency FB" panose="020B0503020202020204" pitchFamily="34" charset="0"/>
              </a:rPr>
              <a:t> </a:t>
            </a:r>
          </a:p>
          <a:p>
            <a:r>
              <a:rPr lang="it-IT" sz="1800" b="1" dirty="0">
                <a:latin typeface="Agency FB" panose="020B0503020202020204" pitchFamily="34" charset="0"/>
              </a:rPr>
              <a:t>Si INPS ed eventuali contributi minori sopra i 5.000,00 annui</a:t>
            </a:r>
          </a:p>
          <a:p>
            <a:r>
              <a:rPr lang="it-IT" sz="1800" b="1" dirty="0">
                <a:latin typeface="Agency FB" panose="020B0503020202020204" pitchFamily="34" charset="0"/>
              </a:rPr>
              <a:t>OBBLIGO DI EMETTERE LA CERTIFICAZIONE UNICA (EX CUD)</a:t>
            </a:r>
            <a:endParaRPr lang="it-IT" sz="1800" dirty="0">
              <a:latin typeface="Agency FB" panose="020B0503020202020204" pitchFamily="34" charset="0"/>
            </a:endParaRPr>
          </a:p>
        </p:txBody>
      </p:sp>
      <p:sp>
        <p:nvSpPr>
          <p:cNvPr id="4" name="Segnaposto contenuto 3">
            <a:extLst>
              <a:ext uri="{FF2B5EF4-FFF2-40B4-BE49-F238E27FC236}">
                <a16:creationId xmlns:a16="http://schemas.microsoft.com/office/drawing/2014/main" id="{E904F150-3A2D-A3F6-06DF-0FFAA539E4A2}"/>
              </a:ext>
            </a:extLst>
          </p:cNvPr>
          <p:cNvSpPr>
            <a:spLocks noGrp="1"/>
          </p:cNvSpPr>
          <p:nvPr>
            <p:ph sz="quarter" idx="14"/>
          </p:nvPr>
        </p:nvSpPr>
        <p:spPr>
          <a:xfrm>
            <a:off x="5996145" y="928048"/>
            <a:ext cx="5086538" cy="4704656"/>
          </a:xfrm>
        </p:spPr>
        <p:txBody>
          <a:bodyPr>
            <a:normAutofit/>
          </a:bodyPr>
          <a:lstStyle/>
          <a:p>
            <a:r>
              <a:rPr lang="it-IT" sz="1800" dirty="0">
                <a:latin typeface="Agency FB" panose="020B0503020202020204" pitchFamily="34" charset="0"/>
              </a:rPr>
              <a:t>LE PRESTAZIONI SONO COORDINATE DAL COMMITTENTE SOTTO IL PROFILO TECNICO SPORTIVO</a:t>
            </a:r>
          </a:p>
          <a:p>
            <a:r>
              <a:rPr lang="it-IT" sz="1800" dirty="0">
                <a:latin typeface="Agency FB" panose="020B0503020202020204" pitchFamily="34" charset="0"/>
              </a:rPr>
              <a:t>I contratti per Allenatori, preparatori atletici e calciatori  devono rispettare ACCORDI DI CATEGORIA </a:t>
            </a:r>
          </a:p>
          <a:p>
            <a:r>
              <a:rPr lang="it-IT" sz="1800" dirty="0">
                <a:latin typeface="Agency FB" panose="020B0503020202020204" pitchFamily="34" charset="0"/>
              </a:rPr>
              <a:t>RIENTRANO NEI REDDITI DIVERSI</a:t>
            </a:r>
          </a:p>
          <a:p>
            <a:r>
              <a:rPr lang="it-IT" sz="1800" dirty="0">
                <a:latin typeface="Agency FB" panose="020B0503020202020204" pitchFamily="34" charset="0"/>
              </a:rPr>
              <a:t>POSSONO RICEVERE PREMI TASSAZIONE 20%</a:t>
            </a:r>
          </a:p>
          <a:p>
            <a:r>
              <a:rPr lang="it-IT" sz="1800" dirty="0">
                <a:latin typeface="Agency FB" panose="020B0503020202020204" pitchFamily="34" charset="0"/>
              </a:rPr>
              <a:t>TUTTI I CONTRATTI DEVONO ESSERE SOGGETTI ALLA TENUTA DEL LIBRO UNICO DEL LAVORO CHE SI ADEMPIE, </a:t>
            </a:r>
            <a:r>
              <a:rPr lang="it-IT" sz="1800" b="1" dirty="0">
                <a:latin typeface="Agency FB" panose="020B0503020202020204" pitchFamily="34" charset="0"/>
              </a:rPr>
              <a:t>ANCHE </a:t>
            </a:r>
            <a:r>
              <a:rPr lang="it-IT" sz="1800" dirty="0">
                <a:latin typeface="Agency FB" panose="020B0503020202020204" pitchFamily="34" charset="0"/>
              </a:rPr>
              <a:t>N VIA TELEMATICA, IN APPOSITA SEZIONE DEL REGISTRO ATTIVITA’ SPORTIVE DILETTANTISTICHE </a:t>
            </a:r>
            <a:r>
              <a:rPr lang="it-IT" sz="1800" b="1" dirty="0">
                <a:latin typeface="Agency FB" panose="020B0503020202020204" pitchFamily="34" charset="0"/>
              </a:rPr>
              <a:t>ENTRO il 30 del mese successivo al termine dell’anno ( es: per anno 2023 entro 30 gennaio 2024)</a:t>
            </a:r>
          </a:p>
        </p:txBody>
      </p:sp>
      <p:sp>
        <p:nvSpPr>
          <p:cNvPr id="5" name="Titolo 3">
            <a:extLst>
              <a:ext uri="{FF2B5EF4-FFF2-40B4-BE49-F238E27FC236}">
                <a16:creationId xmlns:a16="http://schemas.microsoft.com/office/drawing/2014/main" id="{0DD67212-FE35-FCC5-66D2-310E4FC74D29}"/>
              </a:ext>
            </a:extLst>
          </p:cNvPr>
          <p:cNvSpPr txBox="1">
            <a:spLocks/>
          </p:cNvSpPr>
          <p:nvPr/>
        </p:nvSpPr>
        <p:spPr>
          <a:xfrm rot="3051061">
            <a:off x="10370272" y="190002"/>
            <a:ext cx="1868080" cy="1502217"/>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000" b="1" u="sng">
                <a:ln w="0"/>
                <a:solidFill>
                  <a:schemeClr val="tx1"/>
                </a:solidFill>
                <a:effectLst>
                  <a:outerShdw blurRad="38100" dist="19050" dir="2700000" algn="tl" rotWithShape="0">
                    <a:schemeClr val="dk1">
                      <a:alpha val="40000"/>
                    </a:schemeClr>
                  </a:outerShdw>
                </a:effectLst>
                <a:latin typeface="Agency FB" panose="020B0503020202020204" pitchFamily="34" charset="0"/>
              </a:rPr>
              <a:t>Novità</a:t>
            </a:r>
            <a:endParaRPr lang="it-IT" sz="2000"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3553146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24AA4BB-7A56-969F-9234-E2BA192D170E}"/>
              </a:ext>
            </a:extLst>
          </p:cNvPr>
          <p:cNvPicPr>
            <a:picLocks noGrp="1" noChangeAspect="1"/>
          </p:cNvPicPr>
          <p:nvPr>
            <p:ph sz="quarter" idx="13"/>
          </p:nvPr>
        </p:nvPicPr>
        <p:blipFill>
          <a:blip r:embed="rId2"/>
          <a:stretch>
            <a:fillRect/>
          </a:stretch>
        </p:blipFill>
        <p:spPr>
          <a:xfrm>
            <a:off x="84221" y="84221"/>
            <a:ext cx="11466095" cy="6232358"/>
          </a:xfrm>
        </p:spPr>
      </p:pic>
      <p:sp>
        <p:nvSpPr>
          <p:cNvPr id="6" name="Rettangolo 5">
            <a:extLst>
              <a:ext uri="{FF2B5EF4-FFF2-40B4-BE49-F238E27FC236}">
                <a16:creationId xmlns:a16="http://schemas.microsoft.com/office/drawing/2014/main" id="{3BD41448-44ED-A1DA-ED34-092A4D041448}"/>
              </a:ext>
            </a:extLst>
          </p:cNvPr>
          <p:cNvSpPr/>
          <p:nvPr/>
        </p:nvSpPr>
        <p:spPr>
          <a:xfrm>
            <a:off x="9926053" y="1034716"/>
            <a:ext cx="830179" cy="156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F094F40-E2FF-844B-0E17-10A3C8176885}"/>
              </a:ext>
            </a:extLst>
          </p:cNvPr>
          <p:cNvSpPr/>
          <p:nvPr/>
        </p:nvSpPr>
        <p:spPr>
          <a:xfrm>
            <a:off x="2955759" y="2534652"/>
            <a:ext cx="1652336" cy="148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7311FC3-53DE-0F70-C1CD-2A7348CCD500}"/>
              </a:ext>
            </a:extLst>
          </p:cNvPr>
          <p:cNvSpPr/>
          <p:nvPr/>
        </p:nvSpPr>
        <p:spPr>
          <a:xfrm>
            <a:off x="2057400" y="4704348"/>
            <a:ext cx="9300411" cy="1528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a:extLst>
              <a:ext uri="{FF2B5EF4-FFF2-40B4-BE49-F238E27FC236}">
                <a16:creationId xmlns:a16="http://schemas.microsoft.com/office/drawing/2014/main" id="{F4B0CB4F-66ED-61C9-92C2-58B4B5833B69}"/>
              </a:ext>
            </a:extLst>
          </p:cNvPr>
          <p:cNvSpPr/>
          <p:nvPr/>
        </p:nvSpPr>
        <p:spPr>
          <a:xfrm rot="19280408">
            <a:off x="6693570" y="1995703"/>
            <a:ext cx="1780673" cy="4572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5826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D34B27-CDC4-3C34-D84A-90AB29115789}"/>
              </a:ext>
            </a:extLst>
          </p:cNvPr>
          <p:cNvSpPr>
            <a:spLocks noGrp="1"/>
          </p:cNvSpPr>
          <p:nvPr>
            <p:ph type="title"/>
          </p:nvPr>
        </p:nvSpPr>
        <p:spPr>
          <a:xfrm>
            <a:off x="268377" y="1941335"/>
            <a:ext cx="4777755" cy="1102655"/>
          </a:xfrm>
        </p:spPr>
        <p:txBody>
          <a:bodyPr>
            <a:normAutofit fontScale="90000"/>
          </a:bodyPr>
          <a:lstStyle/>
          <a:p>
            <a:r>
              <a:rPr lang="it-IT" sz="2400" dirty="0"/>
              <a:t>Cessione calciatori contrattualizzati </a:t>
            </a:r>
            <a:br>
              <a:rPr lang="it-IT" sz="2400" dirty="0"/>
            </a:br>
            <a:br>
              <a:rPr lang="it-IT" sz="2400" dirty="0"/>
            </a:br>
            <a:br>
              <a:rPr lang="it-IT" sz="2400" dirty="0"/>
            </a:br>
            <a:br>
              <a:rPr lang="it-IT" sz="2400" dirty="0"/>
            </a:br>
            <a:br>
              <a:rPr lang="it-IT" sz="2400" dirty="0"/>
            </a:br>
            <a:br>
              <a:rPr lang="it-IT" sz="2400" dirty="0"/>
            </a:br>
            <a:r>
              <a:rPr lang="it-IT" sz="2400" dirty="0"/>
              <a:t>ART.36 DEL D.LGS. 36 DEL 21 FEBBRAIO 2021</a:t>
            </a:r>
            <a:br>
              <a:rPr lang="it-IT" sz="2400" dirty="0"/>
            </a:br>
            <a:r>
              <a:rPr lang="it-IT" sz="2400" dirty="0"/>
              <a:t>TRATTAMENTO TRIBUTARIO </a:t>
            </a:r>
          </a:p>
        </p:txBody>
      </p:sp>
      <p:sp>
        <p:nvSpPr>
          <p:cNvPr id="3" name="Segnaposto contenuto 2">
            <a:extLst>
              <a:ext uri="{FF2B5EF4-FFF2-40B4-BE49-F238E27FC236}">
                <a16:creationId xmlns:a16="http://schemas.microsoft.com/office/drawing/2014/main" id="{6CA1D824-8EDD-F8CD-B207-4FB56A5DC6C9}"/>
              </a:ext>
            </a:extLst>
          </p:cNvPr>
          <p:cNvSpPr>
            <a:spLocks noGrp="1"/>
          </p:cNvSpPr>
          <p:nvPr>
            <p:ph sz="quarter" idx="13"/>
          </p:nvPr>
        </p:nvSpPr>
        <p:spPr>
          <a:xfrm>
            <a:off x="5046132" y="132348"/>
            <a:ext cx="6034375" cy="5242238"/>
          </a:xfrm>
        </p:spPr>
        <p:txBody>
          <a:bodyPr>
            <a:normAutofit fontScale="77500" lnSpcReduction="20000"/>
          </a:bodyPr>
          <a:lstStyle/>
          <a:p>
            <a:r>
              <a:rPr lang="it-IT" dirty="0">
                <a:latin typeface="Agency FB" panose="020B0503020202020204" pitchFamily="34" charset="0"/>
              </a:rPr>
              <a:t>COMMA 3: PER L'Attività RELATIVA ALLE OPERAZIONI DI CESSIONI DEI CONTRATTI PREVISTE DALL’Art.26, comma 2 (contratti sportivi), le società sportive debbono osservare le disposizioni del decreto 26 ottobre 1972 n.633 recante la disciplina dell’imposta sul valore aggiunto distintamente dalle altre attività esercitate, tenendo conto anche del rispettivo volume d’affari. Per le associazioni e società sportive dilettantistiche senza fini di lucro resta ferma l’agevolazione di cui all’art. 148 comma 3 decreto 917 del 22 dicembre 1986.</a:t>
            </a:r>
          </a:p>
          <a:p>
            <a:r>
              <a:rPr lang="it-IT" b="0" i="0" dirty="0">
                <a:solidFill>
                  <a:srgbClr val="434343"/>
                </a:solidFill>
                <a:effectLst/>
                <a:latin typeface="Arial" panose="020B0604020202020204" pitchFamily="34" charset="0"/>
              </a:rPr>
              <a:t> </a:t>
            </a:r>
            <a:r>
              <a:rPr lang="it-IT" b="0" i="0" dirty="0">
                <a:solidFill>
                  <a:srgbClr val="434343"/>
                </a:solidFill>
                <a:effectLst/>
                <a:latin typeface="Agency FB" panose="020B0503020202020204" pitchFamily="34" charset="0"/>
              </a:rPr>
              <a:t>Per le associazioni politiche, sindacali e di categoria, religiose, assistenziali, sportive dilettantistiche, nonché' per le strutture periferiche di natura privatistica necessarie agli enti pubblici non economici per attuare la funzione di preposto a servizi di pubblico interesse, non si considerano commerciali le attività svolte in diretta attuazione degli scopi istituzionali, effettuate verso pagamento di corrispettivi specifici nei confronti degli iscritti, associati o partecipanti, di altre associazioni che svolgono la medesima attività e che per legge, regolamento, atto costitutivo o statuto fanno parte di un'unica organizzazione locale o nazionale, dei rispettivi associati o partecipanti e dei tesserati dalle rispettive organizzazioni nazionali, nonché' le cessioni anche a terzi di proprie pubblicazioni cedute prevalentemente agli associati.</a:t>
            </a:r>
            <a:endParaRPr lang="it-IT" dirty="0">
              <a:latin typeface="Agency FB" panose="020B0503020202020204" pitchFamily="34" charset="0"/>
            </a:endParaRPr>
          </a:p>
        </p:txBody>
      </p:sp>
      <p:sp>
        <p:nvSpPr>
          <p:cNvPr id="4" name="Segnaposto testo 3">
            <a:extLst>
              <a:ext uri="{FF2B5EF4-FFF2-40B4-BE49-F238E27FC236}">
                <a16:creationId xmlns:a16="http://schemas.microsoft.com/office/drawing/2014/main" id="{AE67BC0A-1B22-9B9F-5F94-1780A1618C9F}"/>
              </a:ext>
            </a:extLst>
          </p:cNvPr>
          <p:cNvSpPr>
            <a:spLocks noGrp="1"/>
          </p:cNvSpPr>
          <p:nvPr>
            <p:ph type="body" sz="half" idx="2"/>
          </p:nvPr>
        </p:nvSpPr>
        <p:spPr/>
        <p:txBody>
          <a:bodyPr/>
          <a:lstStyle/>
          <a:p>
            <a:endParaRPr lang="it-IT" dirty="0"/>
          </a:p>
          <a:p>
            <a:endParaRPr lang="it-IT" dirty="0"/>
          </a:p>
          <a:p>
            <a:r>
              <a:rPr lang="it-IT" dirty="0"/>
              <a:t>La cessione dei calciatori contrattualizzati è un’operazione al quale non va applicata l’iva </a:t>
            </a:r>
          </a:p>
          <a:p>
            <a:r>
              <a:rPr lang="it-IT" dirty="0"/>
              <a:t>In quanto non commerciale </a:t>
            </a:r>
          </a:p>
        </p:txBody>
      </p:sp>
    </p:spTree>
    <p:extLst>
      <p:ext uri="{BB962C8B-B14F-4D97-AF65-F5344CB8AC3E}">
        <p14:creationId xmlns:p14="http://schemas.microsoft.com/office/powerpoint/2010/main" val="158286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720EA-CC56-07E7-3465-FAB857C70FDC}"/>
              </a:ext>
            </a:extLst>
          </p:cNvPr>
          <p:cNvSpPr>
            <a:spLocks noGrp="1"/>
          </p:cNvSpPr>
          <p:nvPr>
            <p:ph type="title"/>
          </p:nvPr>
        </p:nvSpPr>
        <p:spPr>
          <a:xfrm>
            <a:off x="2322094" y="589548"/>
            <a:ext cx="10781893" cy="348916"/>
          </a:xfrm>
        </p:spPr>
        <p:txBody>
          <a:bodyPr>
            <a:noAutofit/>
          </a:bodyPr>
          <a:lstStyle/>
          <a:p>
            <a:r>
              <a:rPr lang="it-IT" sz="2800" b="1" dirty="0">
                <a:latin typeface="Agency FB" panose="020B0503020202020204" pitchFamily="34" charset="0"/>
              </a:rPr>
              <a:t>COLLABORAZIONE Amministrativo gestionale </a:t>
            </a:r>
          </a:p>
        </p:txBody>
      </p:sp>
      <p:sp>
        <p:nvSpPr>
          <p:cNvPr id="3" name="Segnaposto contenuto 2">
            <a:extLst>
              <a:ext uri="{FF2B5EF4-FFF2-40B4-BE49-F238E27FC236}">
                <a16:creationId xmlns:a16="http://schemas.microsoft.com/office/drawing/2014/main" id="{BCE08BB1-EA2B-DC39-35AD-1F3AC11A2F06}"/>
              </a:ext>
            </a:extLst>
          </p:cNvPr>
          <p:cNvSpPr>
            <a:spLocks noGrp="1"/>
          </p:cNvSpPr>
          <p:nvPr>
            <p:ph sz="quarter" idx="13"/>
          </p:nvPr>
        </p:nvSpPr>
        <p:spPr/>
        <p:txBody>
          <a:bodyPr/>
          <a:lstStyle/>
          <a:p>
            <a:pPr marL="0" indent="0">
              <a:buNone/>
            </a:pPr>
            <a:r>
              <a:rPr lang="it-IT" dirty="0"/>
              <a:t> </a:t>
            </a:r>
          </a:p>
        </p:txBody>
      </p:sp>
      <p:graphicFrame>
        <p:nvGraphicFramePr>
          <p:cNvPr id="6" name="Tabella 5">
            <a:extLst>
              <a:ext uri="{FF2B5EF4-FFF2-40B4-BE49-F238E27FC236}">
                <a16:creationId xmlns:a16="http://schemas.microsoft.com/office/drawing/2014/main" id="{5FBC5B69-7B52-A96C-5F27-C2C1693B588C}"/>
              </a:ext>
            </a:extLst>
          </p:cNvPr>
          <p:cNvGraphicFramePr>
            <a:graphicFrameLocks noGrp="1"/>
          </p:cNvGraphicFramePr>
          <p:nvPr>
            <p:extLst>
              <p:ext uri="{D42A27DB-BD31-4B8C-83A1-F6EECF244321}">
                <p14:modId xmlns:p14="http://schemas.microsoft.com/office/powerpoint/2010/main" val="716904783"/>
              </p:ext>
            </p:extLst>
          </p:nvPr>
        </p:nvGraphicFramePr>
        <p:xfrm>
          <a:off x="1346200" y="1979176"/>
          <a:ext cx="8128000" cy="3042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21046439"/>
                    </a:ext>
                  </a:extLst>
                </a:gridCol>
                <a:gridCol w="2032000">
                  <a:extLst>
                    <a:ext uri="{9D8B030D-6E8A-4147-A177-3AD203B41FA5}">
                      <a16:colId xmlns:a16="http://schemas.microsoft.com/office/drawing/2014/main" val="2528941593"/>
                    </a:ext>
                  </a:extLst>
                </a:gridCol>
                <a:gridCol w="2032000">
                  <a:extLst>
                    <a:ext uri="{9D8B030D-6E8A-4147-A177-3AD203B41FA5}">
                      <a16:colId xmlns:a16="http://schemas.microsoft.com/office/drawing/2014/main" val="2448647647"/>
                    </a:ext>
                  </a:extLst>
                </a:gridCol>
                <a:gridCol w="2032000">
                  <a:extLst>
                    <a:ext uri="{9D8B030D-6E8A-4147-A177-3AD203B41FA5}">
                      <a16:colId xmlns:a16="http://schemas.microsoft.com/office/drawing/2014/main" val="1774539969"/>
                    </a:ext>
                  </a:extLst>
                </a:gridCol>
              </a:tblGrid>
              <a:tr h="370840">
                <a:tc>
                  <a:txBody>
                    <a:bodyPr/>
                    <a:lstStyle/>
                    <a:p>
                      <a:r>
                        <a:rPr lang="it-IT" dirty="0"/>
                        <a:t>COMPENSO </a:t>
                      </a:r>
                    </a:p>
                  </a:txBody>
                  <a:tcPr/>
                </a:tc>
                <a:tc>
                  <a:txBody>
                    <a:bodyPr/>
                    <a:lstStyle/>
                    <a:p>
                      <a:r>
                        <a:rPr lang="it-IT" dirty="0"/>
                        <a:t>Fino a 5.000</a:t>
                      </a:r>
                    </a:p>
                  </a:txBody>
                  <a:tcPr/>
                </a:tc>
                <a:tc>
                  <a:txBody>
                    <a:bodyPr/>
                    <a:lstStyle/>
                    <a:p>
                      <a:r>
                        <a:rPr lang="it-IT" dirty="0"/>
                        <a:t>5.001 a 15.000</a:t>
                      </a:r>
                    </a:p>
                  </a:txBody>
                  <a:tcPr/>
                </a:tc>
                <a:tc>
                  <a:txBody>
                    <a:bodyPr/>
                    <a:lstStyle/>
                    <a:p>
                      <a:r>
                        <a:rPr lang="it-IT" dirty="0"/>
                        <a:t>Oltre i 15.001</a:t>
                      </a:r>
                    </a:p>
                  </a:txBody>
                  <a:tcPr/>
                </a:tc>
                <a:extLst>
                  <a:ext uri="{0D108BD9-81ED-4DB2-BD59-A6C34878D82A}">
                    <a16:rowId xmlns:a16="http://schemas.microsoft.com/office/drawing/2014/main" val="970435111"/>
                  </a:ext>
                </a:extLst>
              </a:tr>
              <a:tr h="370840">
                <a:tc>
                  <a:txBody>
                    <a:bodyPr/>
                    <a:lstStyle/>
                    <a:p>
                      <a:r>
                        <a:rPr lang="it-IT" dirty="0"/>
                        <a:t>INPS</a:t>
                      </a:r>
                    </a:p>
                  </a:txBody>
                  <a:tcPr/>
                </a:tc>
                <a:tc>
                  <a:txBody>
                    <a:bodyPr/>
                    <a:lstStyle/>
                    <a:p>
                      <a:r>
                        <a:rPr lang="it-IT" dirty="0"/>
                        <a:t>NO</a:t>
                      </a:r>
                    </a:p>
                  </a:txBody>
                  <a:tcPr/>
                </a:tc>
                <a:tc>
                  <a:txBody>
                    <a:bodyPr/>
                    <a:lstStyle/>
                    <a:p>
                      <a:r>
                        <a:rPr lang="it-IT" dirty="0"/>
                        <a:t>SI  (24 O 25 + 2,03)</a:t>
                      </a:r>
                    </a:p>
                  </a:txBody>
                  <a:tcPr/>
                </a:tc>
                <a:tc>
                  <a:txBody>
                    <a:bodyPr/>
                    <a:lstStyle/>
                    <a:p>
                      <a:r>
                        <a:rPr lang="it-IT" dirty="0"/>
                        <a:t>SI</a:t>
                      </a:r>
                    </a:p>
                  </a:txBody>
                  <a:tcPr/>
                </a:tc>
                <a:extLst>
                  <a:ext uri="{0D108BD9-81ED-4DB2-BD59-A6C34878D82A}">
                    <a16:rowId xmlns:a16="http://schemas.microsoft.com/office/drawing/2014/main" val="1302901035"/>
                  </a:ext>
                </a:extLst>
              </a:tr>
              <a:tr h="370840">
                <a:tc>
                  <a:txBody>
                    <a:bodyPr/>
                    <a:lstStyle/>
                    <a:p>
                      <a:r>
                        <a:rPr lang="it-IT" dirty="0"/>
                        <a:t>INAIL</a:t>
                      </a:r>
                    </a:p>
                  </a:txBody>
                  <a:tcPr/>
                </a:tc>
                <a:tc>
                  <a:txBody>
                    <a:bodyPr/>
                    <a:lstStyle/>
                    <a:p>
                      <a:r>
                        <a:rPr lang="it-IT" dirty="0"/>
                        <a:t>SI</a:t>
                      </a:r>
                    </a:p>
                  </a:txBody>
                  <a:tcPr/>
                </a:tc>
                <a:tc>
                  <a:txBody>
                    <a:bodyPr/>
                    <a:lstStyle/>
                    <a:p>
                      <a:r>
                        <a:rPr lang="it-IT" dirty="0"/>
                        <a:t>SI</a:t>
                      </a:r>
                    </a:p>
                  </a:txBody>
                  <a:tcPr/>
                </a:tc>
                <a:tc>
                  <a:txBody>
                    <a:bodyPr/>
                    <a:lstStyle/>
                    <a:p>
                      <a:r>
                        <a:rPr lang="it-IT" dirty="0"/>
                        <a:t>SI</a:t>
                      </a:r>
                    </a:p>
                  </a:txBody>
                  <a:tcPr/>
                </a:tc>
                <a:extLst>
                  <a:ext uri="{0D108BD9-81ED-4DB2-BD59-A6C34878D82A}">
                    <a16:rowId xmlns:a16="http://schemas.microsoft.com/office/drawing/2014/main" val="252418637"/>
                  </a:ext>
                </a:extLst>
              </a:tr>
              <a:tr h="370840">
                <a:tc>
                  <a:txBody>
                    <a:bodyPr/>
                    <a:lstStyle/>
                    <a:p>
                      <a:r>
                        <a:rPr lang="it-IT" dirty="0"/>
                        <a:t>IRPEF</a:t>
                      </a:r>
                    </a:p>
                  </a:txBody>
                  <a:tcPr/>
                </a:tc>
                <a:tc>
                  <a:txBody>
                    <a:bodyPr/>
                    <a:lstStyle/>
                    <a:p>
                      <a:r>
                        <a:rPr lang="it-IT" dirty="0"/>
                        <a:t>NO</a:t>
                      </a:r>
                    </a:p>
                  </a:txBody>
                  <a:tcPr/>
                </a:tc>
                <a:tc>
                  <a:txBody>
                    <a:bodyPr/>
                    <a:lstStyle/>
                    <a:p>
                      <a:r>
                        <a:rPr lang="it-IT" dirty="0"/>
                        <a:t>NO</a:t>
                      </a:r>
                    </a:p>
                  </a:txBody>
                  <a:tcPr/>
                </a:tc>
                <a:tc>
                  <a:txBody>
                    <a:bodyPr/>
                    <a:lstStyle/>
                    <a:p>
                      <a:r>
                        <a:rPr lang="it-IT" dirty="0"/>
                        <a:t>SI</a:t>
                      </a:r>
                    </a:p>
                  </a:txBody>
                  <a:tcPr/>
                </a:tc>
                <a:extLst>
                  <a:ext uri="{0D108BD9-81ED-4DB2-BD59-A6C34878D82A}">
                    <a16:rowId xmlns:a16="http://schemas.microsoft.com/office/drawing/2014/main" val="4245976932"/>
                  </a:ext>
                </a:extLst>
              </a:tr>
              <a:tr h="370840">
                <a:tc>
                  <a:txBody>
                    <a:bodyPr/>
                    <a:lstStyle/>
                    <a:p>
                      <a:r>
                        <a:rPr lang="it-IT" dirty="0"/>
                        <a:t>SICUREZZA LAVORO </a:t>
                      </a:r>
                    </a:p>
                  </a:txBody>
                  <a:tcPr/>
                </a:tc>
                <a:tc>
                  <a:txBody>
                    <a:bodyPr/>
                    <a:lstStyle/>
                    <a:p>
                      <a:r>
                        <a:rPr lang="it-IT" dirty="0"/>
                        <a:t>SI</a:t>
                      </a:r>
                    </a:p>
                  </a:txBody>
                  <a:tcPr/>
                </a:tc>
                <a:tc>
                  <a:txBody>
                    <a:bodyPr/>
                    <a:lstStyle/>
                    <a:p>
                      <a:r>
                        <a:rPr lang="it-IT" dirty="0"/>
                        <a:t>SI</a:t>
                      </a:r>
                    </a:p>
                  </a:txBody>
                  <a:tcPr/>
                </a:tc>
                <a:tc>
                  <a:txBody>
                    <a:bodyPr/>
                    <a:lstStyle/>
                    <a:p>
                      <a:r>
                        <a:rPr lang="it-IT" dirty="0"/>
                        <a:t>SI</a:t>
                      </a:r>
                    </a:p>
                  </a:txBody>
                  <a:tcPr/>
                </a:tc>
                <a:extLst>
                  <a:ext uri="{0D108BD9-81ED-4DB2-BD59-A6C34878D82A}">
                    <a16:rowId xmlns:a16="http://schemas.microsoft.com/office/drawing/2014/main" val="3099742866"/>
                  </a:ext>
                </a:extLst>
              </a:tr>
              <a:tr h="370840">
                <a:tc>
                  <a:txBody>
                    <a:bodyPr/>
                    <a:lstStyle/>
                    <a:p>
                      <a:r>
                        <a:rPr lang="it-IT" dirty="0"/>
                        <a:t>COMUNICAZIONE </a:t>
                      </a:r>
                    </a:p>
                    <a:p>
                      <a:r>
                        <a:rPr lang="it-IT" dirty="0"/>
                        <a:t>CENTRO IMPIEGO</a:t>
                      </a:r>
                    </a:p>
                  </a:txBody>
                  <a:tcPr/>
                </a:tc>
                <a:tc>
                  <a:txBody>
                    <a:bodyPr/>
                    <a:lstStyle/>
                    <a:p>
                      <a:r>
                        <a:rPr lang="it-IT" dirty="0"/>
                        <a:t>SI </a:t>
                      </a:r>
                    </a:p>
                    <a:p>
                      <a:r>
                        <a:rPr lang="it-IT" dirty="0"/>
                        <a:t>MODALITA’ ORDINARIA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MODALITA’ ORDINARIA</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MODALITA’ ORDINARIA</a:t>
                      </a:r>
                    </a:p>
                    <a:p>
                      <a:endParaRPr lang="it-IT" dirty="0"/>
                    </a:p>
                  </a:txBody>
                  <a:tcPr/>
                </a:tc>
                <a:extLst>
                  <a:ext uri="{0D108BD9-81ED-4DB2-BD59-A6C34878D82A}">
                    <a16:rowId xmlns:a16="http://schemas.microsoft.com/office/drawing/2014/main" val="489651533"/>
                  </a:ext>
                </a:extLst>
              </a:tr>
            </a:tbl>
          </a:graphicData>
        </a:graphic>
      </p:graphicFrame>
    </p:spTree>
    <p:extLst>
      <p:ext uri="{BB962C8B-B14F-4D97-AF65-F5344CB8AC3E}">
        <p14:creationId xmlns:p14="http://schemas.microsoft.com/office/powerpoint/2010/main" val="366765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1E1F03-A72F-125D-4265-8E91D3A4DB06}"/>
              </a:ext>
            </a:extLst>
          </p:cNvPr>
          <p:cNvSpPr>
            <a:spLocks noGrp="1"/>
          </p:cNvSpPr>
          <p:nvPr>
            <p:ph type="title"/>
          </p:nvPr>
        </p:nvSpPr>
        <p:spPr>
          <a:xfrm>
            <a:off x="685800" y="590266"/>
            <a:ext cx="10396882" cy="45719"/>
          </a:xfrm>
        </p:spPr>
        <p:txBody>
          <a:bodyPr>
            <a:normAutofit fontScale="90000"/>
          </a:bodyPr>
          <a:lstStyle/>
          <a:p>
            <a:pPr algn="ctr"/>
            <a:r>
              <a:rPr lang="it-IT" dirty="0">
                <a:latin typeface="Agency FB" panose="020B0503020202020204" pitchFamily="34" charset="0"/>
              </a:rPr>
              <a:t>LA PRESTAZIONE VOLONTARISTICA </a:t>
            </a:r>
          </a:p>
        </p:txBody>
      </p:sp>
      <p:sp>
        <p:nvSpPr>
          <p:cNvPr id="3" name="Segnaposto contenuto 2">
            <a:extLst>
              <a:ext uri="{FF2B5EF4-FFF2-40B4-BE49-F238E27FC236}">
                <a16:creationId xmlns:a16="http://schemas.microsoft.com/office/drawing/2014/main" id="{A535B171-B293-ADA6-0E0D-2E8D82C22BE7}"/>
              </a:ext>
            </a:extLst>
          </p:cNvPr>
          <p:cNvSpPr>
            <a:spLocks noGrp="1"/>
          </p:cNvSpPr>
          <p:nvPr>
            <p:ph sz="quarter" idx="13"/>
          </p:nvPr>
        </p:nvSpPr>
        <p:spPr>
          <a:xfrm>
            <a:off x="562970" y="1162644"/>
            <a:ext cx="5088714" cy="4369477"/>
          </a:xfrm>
        </p:spPr>
        <p:txBody>
          <a:bodyPr>
            <a:normAutofit fontScale="92500" lnSpcReduction="20000"/>
          </a:bodyPr>
          <a:lstStyle/>
          <a:p>
            <a:r>
              <a:rPr lang="it-IT" dirty="0">
                <a:latin typeface="Agency FB" panose="020B0503020202020204" pitchFamily="34" charset="0"/>
              </a:rPr>
              <a:t>il volontario può essere associato O TESSERATO o prestare solo l’opera di volontariato senza esserlo</a:t>
            </a:r>
          </a:p>
          <a:p>
            <a:r>
              <a:rPr lang="it-IT" dirty="0">
                <a:latin typeface="Agency FB" panose="020B0503020202020204" pitchFamily="34" charset="0"/>
              </a:rPr>
              <a:t> è incompatibile con ogni altra forma di lavoro retribuito dallo stesso ente in cui presta opera volontaristica</a:t>
            </a:r>
          </a:p>
          <a:p>
            <a:r>
              <a:rPr lang="it-IT" dirty="0">
                <a:latin typeface="Agency FB" panose="020B0503020202020204" pitchFamily="34" charset="0"/>
              </a:rPr>
              <a:t> METTE A </a:t>
            </a:r>
            <a:r>
              <a:rPr lang="it-IT" dirty="0" err="1">
                <a:latin typeface="Agency FB" panose="020B0503020202020204" pitchFamily="34" charset="0"/>
              </a:rPr>
              <a:t>DISPOSIziONE</a:t>
            </a:r>
            <a:r>
              <a:rPr lang="it-IT" dirty="0">
                <a:latin typeface="Agency FB" panose="020B0503020202020204" pitchFamily="34" charset="0"/>
              </a:rPr>
              <a:t> IL SUO TEMPO E LE SUE CAPACITA’ SENZA VINCOLI DI GERARCHIA </a:t>
            </a:r>
          </a:p>
          <a:p>
            <a:r>
              <a:rPr lang="it-IT" dirty="0">
                <a:latin typeface="Agency FB" panose="020B0503020202020204" pitchFamily="34" charset="0"/>
              </a:rPr>
              <a:t> NON PUO’ RICEVERE ALCUN PREMIO PER I RISULTATI SPORTIVI CONSEGUITI </a:t>
            </a:r>
            <a:r>
              <a:rPr lang="it-IT" b="1" dirty="0">
                <a:latin typeface="Agency FB" panose="020B0503020202020204" pitchFamily="34" charset="0"/>
              </a:rPr>
              <a:t>NON potendo ricevere compensi</a:t>
            </a:r>
          </a:p>
          <a:p>
            <a:r>
              <a:rPr lang="it-IT" dirty="0">
                <a:latin typeface="Agency FB" panose="020B0503020202020204" pitchFamily="34" charset="0"/>
              </a:rPr>
              <a:t>SE IL VOLONTARIO è ATLETA, DIRIGENTE O TECNICO, HA L’OBBLIGO DI ESSERE ASSICURATO PER MORTE O INABILITA’ PERMANENTE ( POLIZZA ASSICURATIVA DELLA FIGC/LND DEL TESSERAMENTO) </a:t>
            </a:r>
          </a:p>
        </p:txBody>
      </p:sp>
      <p:sp>
        <p:nvSpPr>
          <p:cNvPr id="4" name="Segnaposto contenuto 3">
            <a:extLst>
              <a:ext uri="{FF2B5EF4-FFF2-40B4-BE49-F238E27FC236}">
                <a16:creationId xmlns:a16="http://schemas.microsoft.com/office/drawing/2014/main" id="{06072D5E-2A66-C6AE-CB0D-83B1982BBB3C}"/>
              </a:ext>
            </a:extLst>
          </p:cNvPr>
          <p:cNvSpPr>
            <a:spLocks noGrp="1"/>
          </p:cNvSpPr>
          <p:nvPr>
            <p:ph sz="quarter" idx="14"/>
          </p:nvPr>
        </p:nvSpPr>
        <p:spPr>
          <a:xfrm>
            <a:off x="5884240" y="1162643"/>
            <a:ext cx="5744789" cy="4532765"/>
          </a:xfrm>
        </p:spPr>
        <p:txBody>
          <a:bodyPr>
            <a:normAutofit fontScale="92500" lnSpcReduction="20000"/>
          </a:bodyPr>
          <a:lstStyle/>
          <a:p>
            <a:r>
              <a:rPr lang="it-IT" dirty="0">
                <a:latin typeface="Agency FB" panose="020B0503020202020204" pitchFamily="34" charset="0"/>
              </a:rPr>
              <a:t> PER LE PRESTAZIONI DI TIPO VOLONTARISTICO POSSONO ESSERE RIMBORSATI : </a:t>
            </a:r>
            <a:r>
              <a:rPr lang="it-IT" b="1" dirty="0">
                <a:latin typeface="Agency FB" panose="020B0503020202020204" pitchFamily="34" charset="0"/>
              </a:rPr>
              <a:t>VITTO, ALLOGGIO, VIAGGIO E TRASPORTO FUORI DAL TERRITTORIO COMUNALE DI RESIDENZA DEL VOLONTARIO</a:t>
            </a:r>
            <a:r>
              <a:rPr lang="it-IT" dirty="0">
                <a:latin typeface="Agency FB" panose="020B0503020202020204" pitchFamily="34" charset="0"/>
              </a:rPr>
              <a:t>, REALMENTE SOSTENUTE ED ANALITICAMENTE DOCUMENTATE. </a:t>
            </a:r>
            <a:r>
              <a:rPr lang="it-IT" b="1" dirty="0">
                <a:latin typeface="Agency FB" panose="020B0503020202020204" pitchFamily="34" charset="0"/>
              </a:rPr>
              <a:t>VIENE INTRODOTTA LA SOGLIA DI RENDICONTAZIONE CON AUTOCERTIFICAZIONE FINO A 150,00 EURO MENISLI DI RIMBORSO. </a:t>
            </a:r>
            <a:r>
              <a:rPr lang="it-IT" b="1" u="sng" dirty="0">
                <a:latin typeface="Agency FB" panose="020B0503020202020204" pitchFamily="34" charset="0"/>
              </a:rPr>
              <a:t>L’ORGANO SOCIALE DOVRA</a:t>
            </a:r>
            <a:r>
              <a:rPr lang="it-IT" b="1" dirty="0">
                <a:latin typeface="Agency FB" panose="020B0503020202020204" pitchFamily="34" charset="0"/>
              </a:rPr>
              <a:t>’ </a:t>
            </a:r>
            <a:r>
              <a:rPr lang="it-IT" b="1" u="sng" dirty="0">
                <a:latin typeface="Agency FB" panose="020B0503020202020204" pitchFamily="34" charset="0"/>
              </a:rPr>
              <a:t>DELIBERARE SULLE TIPOLOGIE DI SPESE E LE ATTIVITA’ DI VOLONTARIATO PER LE QUALI E’ AMMESSA QUESTA MODALITA’ DI RIMBORSO </a:t>
            </a:r>
          </a:p>
          <a:p>
            <a:r>
              <a:rPr lang="it-IT" dirty="0">
                <a:latin typeface="Agency FB" panose="020B0503020202020204" pitchFamily="34" charset="0"/>
              </a:rPr>
              <a:t>I RIMBORSI PERCEPITI NON CONCORRONO A FORMARE IL REDDITO DEL PERCIPIENTE </a:t>
            </a:r>
          </a:p>
          <a:p>
            <a:r>
              <a:rPr lang="it-IT" dirty="0">
                <a:latin typeface="Agency FB" panose="020B0503020202020204" pitchFamily="34" charset="0"/>
              </a:rPr>
              <a:t>6. </a:t>
            </a:r>
            <a:r>
              <a:rPr lang="it-IT" b="1" dirty="0">
                <a:latin typeface="Agency FB" panose="020B0503020202020204" pitchFamily="34" charset="0"/>
              </a:rPr>
              <a:t>Dovrà essere assicurato per la responsabilità civile verso terzi ANCHE CON POLIZZE SEMPLIFICATE DI TIPO NUMERICO</a:t>
            </a:r>
          </a:p>
          <a:p>
            <a:endParaRPr lang="it-IT" dirty="0"/>
          </a:p>
        </p:txBody>
      </p:sp>
      <p:sp>
        <p:nvSpPr>
          <p:cNvPr id="5" name="Titolo 3">
            <a:extLst>
              <a:ext uri="{FF2B5EF4-FFF2-40B4-BE49-F238E27FC236}">
                <a16:creationId xmlns:a16="http://schemas.microsoft.com/office/drawing/2014/main" id="{B5DEDDC7-5AFD-FBE7-EB1C-97E90CC25D3E}"/>
              </a:ext>
            </a:extLst>
          </p:cNvPr>
          <p:cNvSpPr txBox="1">
            <a:spLocks/>
          </p:cNvSpPr>
          <p:nvPr/>
        </p:nvSpPr>
        <p:spPr>
          <a:xfrm rot="3225134">
            <a:off x="10402761" y="170206"/>
            <a:ext cx="1824957" cy="1230703"/>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000"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Novità</a:t>
            </a:r>
          </a:p>
        </p:txBody>
      </p:sp>
    </p:spTree>
    <p:extLst>
      <p:ext uri="{BB962C8B-B14F-4D97-AF65-F5344CB8AC3E}">
        <p14:creationId xmlns:p14="http://schemas.microsoft.com/office/powerpoint/2010/main" val="119796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95C349-02F0-4197-5F8B-79A1AAEE76E3}"/>
              </a:ext>
            </a:extLst>
          </p:cNvPr>
          <p:cNvSpPr>
            <a:spLocks noGrp="1"/>
          </p:cNvSpPr>
          <p:nvPr>
            <p:ph type="title"/>
          </p:nvPr>
        </p:nvSpPr>
        <p:spPr>
          <a:xfrm>
            <a:off x="182880" y="98474"/>
            <a:ext cx="10576267" cy="4867421"/>
          </a:xfrm>
        </p:spPr>
        <p:txBody>
          <a:bodyPr>
            <a:normAutofit fontScale="90000"/>
          </a:bodyPr>
          <a:lstStyle/>
          <a:p>
            <a:pPr algn="l"/>
            <a:br>
              <a:rPr lang="it-IT" sz="2200" b="0" i="0" dirty="0">
                <a:solidFill>
                  <a:srgbClr val="555555"/>
                </a:solidFill>
                <a:effectLst/>
                <a:latin typeface="open sans" panose="020B0606030504020204" pitchFamily="34" charset="0"/>
              </a:rPr>
            </a:br>
            <a:br>
              <a:rPr lang="it-IT" sz="2200" b="0" i="0" dirty="0">
                <a:solidFill>
                  <a:srgbClr val="555555"/>
                </a:solidFill>
                <a:effectLst/>
                <a:latin typeface="open sans" panose="020B0606030504020204" pitchFamily="34" charset="0"/>
              </a:rPr>
            </a:br>
            <a:r>
              <a:rPr lang="it-IT" sz="2200" b="0" i="0" dirty="0">
                <a:solidFill>
                  <a:srgbClr val="555555"/>
                </a:solidFill>
                <a:effectLst/>
                <a:latin typeface="Agency FB" panose="020B0503020202020204" pitchFamily="34" charset="0"/>
              </a:rPr>
              <a:t>Gli </a:t>
            </a:r>
            <a:r>
              <a:rPr lang="it-IT" sz="2200" b="1" i="0" dirty="0">
                <a:solidFill>
                  <a:srgbClr val="555555"/>
                </a:solidFill>
                <a:effectLst/>
                <a:latin typeface="Agency FB" panose="020B0503020202020204" pitchFamily="34" charset="0"/>
              </a:rPr>
              <a:t>enti sportivi dilettantistici</a:t>
            </a:r>
            <a:r>
              <a:rPr lang="it-IT" sz="2200" b="0" i="0" dirty="0">
                <a:solidFill>
                  <a:srgbClr val="555555"/>
                </a:solidFill>
                <a:effectLst/>
                <a:latin typeface="Agency FB" panose="020B0503020202020204" pitchFamily="34" charset="0"/>
              </a:rPr>
              <a:t> potranno quindi assumere una delle seguenti </a:t>
            </a:r>
            <a:r>
              <a:rPr lang="it-IT" sz="4000" b="1" i="0" dirty="0">
                <a:solidFill>
                  <a:srgbClr val="FF0000"/>
                </a:solidFill>
                <a:effectLst/>
                <a:latin typeface="Agency FB" panose="020B0503020202020204" pitchFamily="34" charset="0"/>
              </a:rPr>
              <a:t>forme giuridiche</a:t>
            </a:r>
            <a:r>
              <a:rPr lang="it-IT" sz="2200" b="0" i="0" dirty="0">
                <a:solidFill>
                  <a:srgbClr val="555555"/>
                </a:solidFill>
                <a:effectLst/>
                <a:latin typeface="Agency FB" panose="020B0503020202020204" pitchFamily="34" charset="0"/>
              </a:rPr>
              <a:t>:</a:t>
            </a:r>
            <a:br>
              <a:rPr lang="it-IT" sz="2200" b="0" i="0" dirty="0">
                <a:solidFill>
                  <a:srgbClr val="555555"/>
                </a:solidFill>
                <a:effectLst/>
                <a:latin typeface="Agency FB" panose="020B0503020202020204" pitchFamily="34" charset="0"/>
              </a:rPr>
            </a:br>
            <a:br>
              <a:rPr lang="it-IT" sz="2200" b="0" i="0" dirty="0">
                <a:solidFill>
                  <a:srgbClr val="555555"/>
                </a:solidFill>
                <a:effectLst/>
                <a:latin typeface="Agency FB" panose="020B0503020202020204" pitchFamily="34" charset="0"/>
              </a:rPr>
            </a:br>
            <a:r>
              <a:rPr lang="it-IT" sz="2200" b="1" i="0" dirty="0">
                <a:solidFill>
                  <a:srgbClr val="555555"/>
                </a:solidFill>
                <a:effectLst/>
                <a:latin typeface="Agency FB" panose="020B0503020202020204" pitchFamily="34" charset="0"/>
              </a:rPr>
              <a:t>1. associazione sportiva priva di personalità giuridica </a:t>
            </a:r>
            <a:r>
              <a:rPr lang="it-IT" sz="2200" b="0" i="0" dirty="0">
                <a:solidFill>
                  <a:srgbClr val="555555"/>
                </a:solidFill>
                <a:effectLst/>
                <a:latin typeface="Agency FB" panose="020B0503020202020204" pitchFamily="34" charset="0"/>
              </a:rPr>
              <a:t>disciplinata dagli articoli 36 e seguenti del codice civile (ASD…)CHE POTRANNO ACQUISIRE PERSONALITA’ GIURIDICA   ISCRIVENDOSI  AL RNASD (REGISTRO NAZIONALE DELLE ASSOCIAZIONI SPORTIVE dilettantistiche) attraverso pratica notarile</a:t>
            </a:r>
            <a:br>
              <a:rPr lang="it-IT" sz="2200" b="0" i="0" dirty="0">
                <a:solidFill>
                  <a:srgbClr val="555555"/>
                </a:solidFill>
                <a:effectLst/>
                <a:latin typeface="Agency FB" panose="020B0503020202020204" pitchFamily="34" charset="0"/>
              </a:rPr>
            </a:br>
            <a:br>
              <a:rPr lang="it-IT" sz="2200" b="0" i="0" dirty="0">
                <a:solidFill>
                  <a:srgbClr val="555555"/>
                </a:solidFill>
                <a:effectLst/>
                <a:latin typeface="Agency FB" panose="020B0503020202020204" pitchFamily="34" charset="0"/>
              </a:rPr>
            </a:br>
            <a:r>
              <a:rPr lang="it-IT" sz="2200" b="1" i="0" dirty="0">
                <a:solidFill>
                  <a:srgbClr val="555555"/>
                </a:solidFill>
                <a:effectLst/>
                <a:latin typeface="Agency FB" panose="020B0503020202020204" pitchFamily="34" charset="0"/>
              </a:rPr>
              <a:t>2. associazione sportiva con personalità giuridica </a:t>
            </a:r>
            <a:r>
              <a:rPr lang="it-IT" sz="2200" b="0" i="0" dirty="0">
                <a:solidFill>
                  <a:srgbClr val="555555"/>
                </a:solidFill>
                <a:effectLst/>
                <a:latin typeface="Agency FB" panose="020B0503020202020204" pitchFamily="34" charset="0"/>
              </a:rPr>
              <a:t>di diritto privato </a:t>
            </a:r>
            <a:br>
              <a:rPr lang="it-IT" sz="2200" b="0" i="0" dirty="0">
                <a:solidFill>
                  <a:srgbClr val="555555"/>
                </a:solidFill>
                <a:effectLst/>
                <a:latin typeface="Agency FB" panose="020B0503020202020204" pitchFamily="34" charset="0"/>
              </a:rPr>
            </a:br>
            <a:br>
              <a:rPr lang="it-IT" sz="2200" b="0" i="0" dirty="0">
                <a:solidFill>
                  <a:srgbClr val="555555"/>
                </a:solidFill>
                <a:effectLst/>
                <a:latin typeface="Agency FB" panose="020B0503020202020204" pitchFamily="34" charset="0"/>
              </a:rPr>
            </a:br>
            <a:r>
              <a:rPr lang="it-IT" sz="2200" b="1" i="0" dirty="0">
                <a:solidFill>
                  <a:srgbClr val="555555"/>
                </a:solidFill>
                <a:effectLst/>
                <a:latin typeface="Agency FB" panose="020B0503020202020204" pitchFamily="34" charset="0"/>
              </a:rPr>
              <a:t>3</a:t>
            </a:r>
            <a:r>
              <a:rPr lang="it-IT" sz="2200" b="0" i="0" dirty="0">
                <a:solidFill>
                  <a:srgbClr val="555555"/>
                </a:solidFill>
                <a:effectLst/>
                <a:latin typeface="Agency FB" panose="020B0503020202020204" pitchFamily="34" charset="0"/>
              </a:rPr>
              <a:t>. </a:t>
            </a:r>
            <a:r>
              <a:rPr lang="it-IT" sz="2200" b="1" i="0" dirty="0">
                <a:solidFill>
                  <a:srgbClr val="555555"/>
                </a:solidFill>
                <a:effectLst/>
                <a:latin typeface="Agency FB" panose="020B0503020202020204" pitchFamily="34" charset="0"/>
              </a:rPr>
              <a:t>società di CAPITALE E COOPERATIVE  </a:t>
            </a:r>
            <a:r>
              <a:rPr lang="it-IT" sz="2200" b="0" i="0" dirty="0">
                <a:solidFill>
                  <a:srgbClr val="555555"/>
                </a:solidFill>
                <a:effectLst/>
                <a:latin typeface="Agency FB" panose="020B0503020202020204" pitchFamily="34" charset="0"/>
              </a:rPr>
              <a:t>DI cui al libro V, Titolo V E vi, del c.c. (</a:t>
            </a:r>
            <a:r>
              <a:rPr lang="it-IT" sz="2200" b="0" i="0" dirty="0" err="1">
                <a:solidFill>
                  <a:srgbClr val="555555"/>
                </a:solidFill>
                <a:effectLst/>
                <a:latin typeface="Agency FB" panose="020B0503020202020204" pitchFamily="34" charset="0"/>
              </a:rPr>
              <a:t>srl</a:t>
            </a:r>
            <a:r>
              <a:rPr lang="it-IT" sz="2200" dirty="0">
                <a:solidFill>
                  <a:srgbClr val="555555"/>
                </a:solidFill>
                <a:latin typeface="Agency FB" panose="020B0503020202020204" pitchFamily="34" charset="0"/>
              </a:rPr>
              <a:t>, </a:t>
            </a:r>
            <a:r>
              <a:rPr lang="it-IT" sz="2200" dirty="0" err="1">
                <a:solidFill>
                  <a:srgbClr val="555555"/>
                </a:solidFill>
                <a:latin typeface="Agency FB" panose="020B0503020202020204" pitchFamily="34" charset="0"/>
              </a:rPr>
              <a:t>ssdrl</a:t>
            </a:r>
            <a:r>
              <a:rPr lang="it-IT" sz="2200" dirty="0">
                <a:solidFill>
                  <a:srgbClr val="555555"/>
                </a:solidFill>
                <a:latin typeface="Agency FB" panose="020B0503020202020204" pitchFamily="34" charset="0"/>
              </a:rPr>
              <a:t>, spa …)</a:t>
            </a:r>
            <a:br>
              <a:rPr lang="it-IT" sz="2200" b="0" i="0" dirty="0">
                <a:solidFill>
                  <a:srgbClr val="555555"/>
                </a:solidFill>
                <a:effectLst/>
                <a:latin typeface="Agency FB" panose="020B0503020202020204" pitchFamily="34" charset="0"/>
              </a:rPr>
            </a:br>
            <a:br>
              <a:rPr lang="it-IT" sz="2200" b="0" i="0" dirty="0">
                <a:solidFill>
                  <a:srgbClr val="555555"/>
                </a:solidFill>
                <a:effectLst/>
                <a:latin typeface="Agency FB" panose="020B0503020202020204" pitchFamily="34" charset="0"/>
              </a:rPr>
            </a:br>
            <a:r>
              <a:rPr lang="it-IT" sz="2200" b="1" i="0" dirty="0">
                <a:solidFill>
                  <a:srgbClr val="555555"/>
                </a:solidFill>
                <a:effectLst/>
                <a:latin typeface="Agency FB" panose="020B0503020202020204" pitchFamily="34" charset="0"/>
              </a:rPr>
              <a:t>4. enti del terzo settore ED IMPRESE SOCIALI </a:t>
            </a:r>
            <a:r>
              <a:rPr lang="it-IT" sz="2200" b="0" i="0" dirty="0">
                <a:solidFill>
                  <a:srgbClr val="555555"/>
                </a:solidFill>
                <a:effectLst/>
                <a:latin typeface="Agency FB" panose="020B0503020202020204" pitchFamily="34" charset="0"/>
              </a:rPr>
              <a:t> costituiti ai sensi dell’articolo 4, comma 1, del decreto legislativo 3 luglio 2017, n. 117, iscritti al Registro unico nazionale del terzo settore (RUNTS)E AL REGISTRO DELLE ATTIVITA’ SPORTIVE DILETTANTISTICHE (OBBLIGO DOPPIA ISCRIZIONE ) che esercitano, come attività di interesse generale, l’organizzazione e la gestione di attività sportive dilettantistiche</a:t>
            </a:r>
            <a:br>
              <a:rPr lang="it-IT" sz="2200" b="0" i="0" dirty="0">
                <a:solidFill>
                  <a:srgbClr val="555555"/>
                </a:solidFill>
                <a:effectLst/>
                <a:latin typeface="Agency FB" panose="020B0503020202020204" pitchFamily="34" charset="0"/>
              </a:rPr>
            </a:br>
            <a:br>
              <a:rPr lang="it-IT" sz="2200" b="1" dirty="0">
                <a:solidFill>
                  <a:srgbClr val="555555"/>
                </a:solidFill>
                <a:latin typeface="Agency FB" panose="020B0503020202020204" pitchFamily="34" charset="0"/>
              </a:rPr>
            </a:br>
            <a:r>
              <a:rPr lang="it-IT" sz="2200" b="1" i="0" dirty="0">
                <a:solidFill>
                  <a:srgbClr val="555555"/>
                </a:solidFill>
                <a:effectLst/>
                <a:latin typeface="Agency FB" panose="020B0503020202020204" pitchFamily="34" charset="0"/>
              </a:rPr>
              <a:t>5. </a:t>
            </a:r>
            <a:r>
              <a:rPr lang="it-IT" sz="2200" b="1" i="0" u="sng" dirty="0">
                <a:solidFill>
                  <a:srgbClr val="FF0000"/>
                </a:solidFill>
                <a:effectLst/>
                <a:latin typeface="Agency FB" panose="020B0503020202020204" pitchFamily="34" charset="0"/>
              </a:rPr>
              <a:t>VENGONO ELIMINATE DALL’ORDINAMENTO  </a:t>
            </a:r>
            <a:r>
              <a:rPr lang="it-IT" sz="2200" b="1" i="0" dirty="0">
                <a:solidFill>
                  <a:srgbClr val="555555"/>
                </a:solidFill>
                <a:effectLst/>
                <a:latin typeface="Agency FB" panose="020B0503020202020204" pitchFamily="34" charset="0"/>
              </a:rPr>
              <a:t>LE SOCIETA’ DI PERSONE (SAS, SNC E SS)</a:t>
            </a:r>
            <a:endParaRPr lang="it-IT" sz="2200" b="1" dirty="0">
              <a:latin typeface="Agency FB" panose="020B0503020202020204" pitchFamily="34" charset="0"/>
            </a:endParaRPr>
          </a:p>
        </p:txBody>
      </p:sp>
    </p:spTree>
    <p:extLst>
      <p:ext uri="{BB962C8B-B14F-4D97-AF65-F5344CB8AC3E}">
        <p14:creationId xmlns:p14="http://schemas.microsoft.com/office/powerpoint/2010/main" val="154238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BEE9E29-79D6-4AF9-BDB4-01E1C24757D7}"/>
              </a:ext>
            </a:extLst>
          </p:cNvPr>
          <p:cNvPicPr>
            <a:picLocks noChangeAspect="1"/>
          </p:cNvPicPr>
          <p:nvPr/>
        </p:nvPicPr>
        <p:blipFill>
          <a:blip r:embed="rId2"/>
          <a:stretch>
            <a:fillRect/>
          </a:stretch>
        </p:blipFill>
        <p:spPr>
          <a:xfrm>
            <a:off x="368603" y="118188"/>
            <a:ext cx="11454794" cy="6141935"/>
          </a:xfrm>
          <a:prstGeom prst="rect">
            <a:avLst/>
          </a:prstGeom>
        </p:spPr>
      </p:pic>
      <p:sp>
        <p:nvSpPr>
          <p:cNvPr id="2" name="Freccia a destra 1">
            <a:extLst>
              <a:ext uri="{FF2B5EF4-FFF2-40B4-BE49-F238E27FC236}">
                <a16:creationId xmlns:a16="http://schemas.microsoft.com/office/drawing/2014/main" id="{EF3916CD-7BEA-E776-31C0-2758306F1F05}"/>
              </a:ext>
            </a:extLst>
          </p:cNvPr>
          <p:cNvSpPr/>
          <p:nvPr/>
        </p:nvSpPr>
        <p:spPr>
          <a:xfrm>
            <a:off x="1155032" y="1359568"/>
            <a:ext cx="2755231" cy="17927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 No obbligo ma consigliato</a:t>
            </a:r>
          </a:p>
          <a:p>
            <a:pPr algn="ctr"/>
            <a:r>
              <a:rPr lang="it-IT" dirty="0"/>
              <a:t>- No vidimazione </a:t>
            </a:r>
          </a:p>
        </p:txBody>
      </p:sp>
    </p:spTree>
    <p:extLst>
      <p:ext uri="{BB962C8B-B14F-4D97-AF65-F5344CB8AC3E}">
        <p14:creationId xmlns:p14="http://schemas.microsoft.com/office/powerpoint/2010/main" val="165935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B5486-AB3D-08EA-C297-C533902BBBB9}"/>
              </a:ext>
            </a:extLst>
          </p:cNvPr>
          <p:cNvSpPr>
            <a:spLocks noGrp="1"/>
          </p:cNvSpPr>
          <p:nvPr>
            <p:ph type="title"/>
          </p:nvPr>
        </p:nvSpPr>
        <p:spPr>
          <a:xfrm>
            <a:off x="685800" y="151227"/>
            <a:ext cx="10396882" cy="1158140"/>
          </a:xfrm>
        </p:spPr>
        <p:txBody>
          <a:bodyPr>
            <a:normAutofit/>
          </a:bodyPr>
          <a:lstStyle/>
          <a:p>
            <a:pPr algn="ctr"/>
            <a:r>
              <a:rPr lang="it-IT" sz="3600" dirty="0">
                <a:latin typeface="Agency FB" panose="020B0503020202020204" pitchFamily="34" charset="0"/>
              </a:rPr>
              <a:t>DIPENDENTI PUBBLICA AMMINISTRAZIONE </a:t>
            </a:r>
          </a:p>
        </p:txBody>
      </p:sp>
      <p:sp>
        <p:nvSpPr>
          <p:cNvPr id="3" name="Segnaposto contenuto 2">
            <a:extLst>
              <a:ext uri="{FF2B5EF4-FFF2-40B4-BE49-F238E27FC236}">
                <a16:creationId xmlns:a16="http://schemas.microsoft.com/office/drawing/2014/main" id="{CEAE6430-0DC9-7C05-D013-403A9CFACF49}"/>
              </a:ext>
            </a:extLst>
          </p:cNvPr>
          <p:cNvSpPr>
            <a:spLocks noGrp="1"/>
          </p:cNvSpPr>
          <p:nvPr>
            <p:ph sz="quarter" idx="13"/>
          </p:nvPr>
        </p:nvSpPr>
        <p:spPr>
          <a:xfrm>
            <a:off x="685800" y="1309368"/>
            <a:ext cx="4266028" cy="4065218"/>
          </a:xfrm>
        </p:spPr>
        <p:txBody>
          <a:bodyPr/>
          <a:lstStyle/>
          <a:p>
            <a:pPr marL="0" indent="0">
              <a:buNone/>
            </a:pPr>
            <a:r>
              <a:rPr lang="it-IT" b="1" u="sng" dirty="0">
                <a:latin typeface="Agency FB" panose="020B0503020202020204" pitchFamily="34" charset="0"/>
              </a:rPr>
              <a:t>SE VOLONTARI</a:t>
            </a:r>
            <a:endParaRPr lang="it-IT" dirty="0">
              <a:latin typeface="Agency FB" panose="020B0503020202020204" pitchFamily="34" charset="0"/>
            </a:endParaRPr>
          </a:p>
          <a:p>
            <a:r>
              <a:rPr lang="it-IT" dirty="0">
                <a:latin typeface="Agency FB" panose="020B0503020202020204" pitchFamily="34" charset="0"/>
              </a:rPr>
              <a:t>PRESTAZIONI SOLO FUORI DA ORARIO DI LAVORO PUBBLICO IMPIEGO </a:t>
            </a:r>
          </a:p>
          <a:p>
            <a:r>
              <a:rPr lang="it-IT" b="1" u="sng" dirty="0">
                <a:latin typeface="Agency FB" panose="020B0503020202020204" pitchFamily="34" charset="0"/>
              </a:rPr>
              <a:t>OBBLIGO DI COMUNICAZIONE </a:t>
            </a:r>
            <a:r>
              <a:rPr lang="it-IT" dirty="0">
                <a:latin typeface="Agency FB" panose="020B0503020202020204" pitchFamily="34" charset="0"/>
              </a:rPr>
              <a:t>ALL’AMMINISTRAZIONE PUBBLICA COMPETENTE  </a:t>
            </a:r>
          </a:p>
          <a:p>
            <a:r>
              <a:rPr lang="it-IT" dirty="0">
                <a:latin typeface="Agency FB" panose="020B0503020202020204" pitchFamily="34" charset="0"/>
              </a:rPr>
              <a:t>POSSONO RICEVERE PREMI E BORSE DI STUDIO </a:t>
            </a:r>
          </a:p>
        </p:txBody>
      </p:sp>
      <p:sp>
        <p:nvSpPr>
          <p:cNvPr id="4" name="Segnaposto contenuto 3">
            <a:extLst>
              <a:ext uri="{FF2B5EF4-FFF2-40B4-BE49-F238E27FC236}">
                <a16:creationId xmlns:a16="http://schemas.microsoft.com/office/drawing/2014/main" id="{BA968968-7FFD-FF6D-1ABE-CD1986A5E8EA}"/>
              </a:ext>
            </a:extLst>
          </p:cNvPr>
          <p:cNvSpPr>
            <a:spLocks noGrp="1"/>
          </p:cNvSpPr>
          <p:nvPr>
            <p:ph sz="quarter" idx="14"/>
          </p:nvPr>
        </p:nvSpPr>
        <p:spPr>
          <a:xfrm>
            <a:off x="6682155" y="1309368"/>
            <a:ext cx="4398354" cy="4065218"/>
          </a:xfrm>
        </p:spPr>
        <p:txBody>
          <a:bodyPr>
            <a:normAutofit/>
          </a:bodyPr>
          <a:lstStyle/>
          <a:p>
            <a:pPr marL="0" indent="0">
              <a:buNone/>
            </a:pPr>
            <a:r>
              <a:rPr lang="it-IT" b="1" u="sng" dirty="0">
                <a:latin typeface="Agency FB" panose="020B0503020202020204" pitchFamily="34" charset="0"/>
              </a:rPr>
              <a:t>SE LAVORATORI SPORTIVI </a:t>
            </a:r>
          </a:p>
          <a:p>
            <a:r>
              <a:rPr lang="it-IT" dirty="0">
                <a:latin typeface="Agency FB" panose="020B0503020202020204" pitchFamily="34" charset="0"/>
              </a:rPr>
              <a:t>PRESTAZIONI SOLO FUORI DA ORARIO DI LAVORO PUBBLICO IMPIEGO </a:t>
            </a:r>
          </a:p>
          <a:p>
            <a:r>
              <a:rPr lang="it-IT" b="1" u="sng" dirty="0">
                <a:latin typeface="Agency FB" panose="020B0503020202020204" pitchFamily="34" charset="0"/>
              </a:rPr>
              <a:t>OBBLIGO DI RICHIESTA AUTORIZZAZIONE </a:t>
            </a:r>
            <a:r>
              <a:rPr lang="it-IT" dirty="0">
                <a:latin typeface="Agency FB" panose="020B0503020202020204" pitchFamily="34" charset="0"/>
              </a:rPr>
              <a:t>ALL’AMMINISTRAZIONE PUBBLICA COMPETENTE</a:t>
            </a:r>
          </a:p>
          <a:p>
            <a:pPr marL="0" indent="0" algn="ctr">
              <a:buNone/>
            </a:pPr>
            <a:r>
              <a:rPr lang="it-IT" dirty="0">
                <a:latin typeface="Agency FB" panose="020B0503020202020204" pitchFamily="34" charset="0"/>
              </a:rPr>
              <a:t>     RILASCIA/RIGETTA ENTRO 30 GIORNI DALLA          RICHIESTA ANCHE CON SILENZIO ASSENSO</a:t>
            </a:r>
          </a:p>
          <a:p>
            <a:pPr algn="ctr"/>
            <a:r>
              <a:rPr lang="it-IT" dirty="0">
                <a:latin typeface="Agency FB" panose="020B0503020202020204" pitchFamily="34" charset="0"/>
              </a:rPr>
              <a:t>POSSONO RICEVERE PREMI E BORSE DI STUDIO  </a:t>
            </a:r>
          </a:p>
        </p:txBody>
      </p:sp>
      <p:sp>
        <p:nvSpPr>
          <p:cNvPr id="8" name="Freccia circolare a sinistra 7">
            <a:extLst>
              <a:ext uri="{FF2B5EF4-FFF2-40B4-BE49-F238E27FC236}">
                <a16:creationId xmlns:a16="http://schemas.microsoft.com/office/drawing/2014/main" id="{E1359224-0EA7-7588-69FF-551431D4B80F}"/>
              </a:ext>
            </a:extLst>
          </p:cNvPr>
          <p:cNvSpPr/>
          <p:nvPr/>
        </p:nvSpPr>
        <p:spPr>
          <a:xfrm>
            <a:off x="10832123" y="3221502"/>
            <a:ext cx="506437" cy="8581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419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605D93-3E0F-410E-470B-D6AD95895A99}"/>
              </a:ext>
            </a:extLst>
          </p:cNvPr>
          <p:cNvSpPr>
            <a:spLocks noGrp="1"/>
          </p:cNvSpPr>
          <p:nvPr>
            <p:ph type="title"/>
          </p:nvPr>
        </p:nvSpPr>
        <p:spPr>
          <a:xfrm>
            <a:off x="1383630" y="84221"/>
            <a:ext cx="10396882" cy="882192"/>
          </a:xfrm>
        </p:spPr>
        <p:txBody>
          <a:bodyPr>
            <a:normAutofit/>
          </a:bodyPr>
          <a:lstStyle/>
          <a:p>
            <a:r>
              <a:rPr lang="it-IT" sz="3600" dirty="0">
                <a:latin typeface="Agency FB" panose="020B0503020202020204" pitchFamily="34" charset="0"/>
              </a:rPr>
              <a:t>  </a:t>
            </a:r>
            <a:r>
              <a:rPr lang="it-IT" sz="2400" dirty="0">
                <a:latin typeface="Agency FB" panose="020B0503020202020204" pitchFamily="34" charset="0"/>
              </a:rPr>
              <a:t>SOGLIE REDDITUALI DI TASSAZIONE E CONTRIBUZIONE DEL LAVORATORE SPORTIVO </a:t>
            </a:r>
          </a:p>
        </p:txBody>
      </p:sp>
      <p:sp>
        <p:nvSpPr>
          <p:cNvPr id="3" name="Segnaposto contenuto 2">
            <a:extLst>
              <a:ext uri="{FF2B5EF4-FFF2-40B4-BE49-F238E27FC236}">
                <a16:creationId xmlns:a16="http://schemas.microsoft.com/office/drawing/2014/main" id="{9A6A5FCD-0732-15EC-F129-B3A11A2C9951}"/>
              </a:ext>
            </a:extLst>
          </p:cNvPr>
          <p:cNvSpPr>
            <a:spLocks noGrp="1"/>
          </p:cNvSpPr>
          <p:nvPr>
            <p:ph sz="quarter" idx="13"/>
          </p:nvPr>
        </p:nvSpPr>
        <p:spPr>
          <a:xfrm>
            <a:off x="218364" y="966413"/>
            <a:ext cx="11368585" cy="4760620"/>
          </a:xfrm>
        </p:spPr>
        <p:txBody>
          <a:bodyPr>
            <a:normAutofit fontScale="85000" lnSpcReduction="20000"/>
          </a:bodyPr>
          <a:lstStyle/>
          <a:p>
            <a:r>
              <a:rPr lang="it-IT" dirty="0">
                <a:latin typeface="Agency FB" panose="020B0503020202020204" pitchFamily="34" charset="0"/>
              </a:rPr>
              <a:t>1. FINO A 5.000,00 EURO  ANNUI                                                      NESSUNA IMPOSTA                                                                      NESSUN CONTRIBUTO</a:t>
            </a:r>
          </a:p>
          <a:p>
            <a:endParaRPr lang="it-IT" dirty="0">
              <a:latin typeface="Agency FB" panose="020B0503020202020204" pitchFamily="34" charset="0"/>
            </a:endParaRPr>
          </a:p>
          <a:p>
            <a:r>
              <a:rPr lang="it-IT" dirty="0">
                <a:latin typeface="Agency FB" panose="020B0503020202020204" pitchFamily="34" charset="0"/>
              </a:rPr>
              <a:t>2. DA 5.000,00 EURO A 15.000,00 EURO  ANNUI                             NESSUNA IMPOSTA                                                                       CONTRIBUTI  </a:t>
            </a:r>
          </a:p>
          <a:p>
            <a:endParaRPr lang="it-IT" dirty="0">
              <a:latin typeface="Agency FB" panose="020B0503020202020204" pitchFamily="34" charset="0"/>
            </a:endParaRPr>
          </a:p>
          <a:p>
            <a:r>
              <a:rPr lang="it-IT" dirty="0">
                <a:latin typeface="Agency FB" panose="020B0503020202020204" pitchFamily="34" charset="0"/>
              </a:rPr>
              <a:t>3. COMPENSI OLTRE I  15.000,00 EURO ANNUI                                 IMPOSTA ORDINARIA**                                                                Contributi  </a:t>
            </a:r>
          </a:p>
          <a:p>
            <a:pPr marL="0" indent="0">
              <a:buNone/>
            </a:pPr>
            <a:r>
              <a:rPr lang="it-IT" dirty="0">
                <a:latin typeface="Agency FB" panose="020B0503020202020204" pitchFamily="34" charset="0"/>
              </a:rPr>
              <a:t>              </a:t>
            </a:r>
          </a:p>
          <a:p>
            <a:r>
              <a:rPr lang="it-IT" dirty="0">
                <a:latin typeface="Agency FB" panose="020B0503020202020204" pitchFamily="34" charset="0"/>
              </a:rPr>
              <a:t> PREMI DI RISULTATO SPORTIVO PER LAVORATORI SPORTIVI            RITENUTA  DEL 20%  A TITOLO DI IMPOSTA       </a:t>
            </a:r>
          </a:p>
          <a:p>
            <a:pPr marL="0" indent="0">
              <a:buNone/>
            </a:pPr>
            <a:r>
              <a:rPr lang="it-IT" dirty="0">
                <a:latin typeface="Agency FB" panose="020B0503020202020204" pitchFamily="34" charset="0"/>
              </a:rPr>
              <a:t>                                                                                                      </a:t>
            </a:r>
          </a:p>
          <a:p>
            <a:pPr marL="0" indent="0">
              <a:buNone/>
            </a:pPr>
            <a:r>
              <a:rPr lang="it-IT" dirty="0">
                <a:latin typeface="Agency FB" panose="020B0503020202020204" pitchFamily="34" charset="0"/>
              </a:rPr>
              <a:t>  1. **  L’IMPOSTA si APPLICA PER SOLA PARTE ECCEDENTE I 15.000,00 EURO ANNUALI </a:t>
            </a:r>
          </a:p>
          <a:p>
            <a:pPr marL="0" indent="0">
              <a:buNone/>
            </a:pPr>
            <a:r>
              <a:rPr lang="it-IT" dirty="0">
                <a:latin typeface="Agency FB" panose="020B0503020202020204" pitchFamily="34" charset="0"/>
              </a:rPr>
              <a:t>  2. *   CONTRIBUTI FINO AL 2027 SGRAVATI DEL 50% (riduzione imponibile)  POI A REGIME </a:t>
            </a:r>
          </a:p>
          <a:p>
            <a:pPr marL="0" indent="0">
              <a:buNone/>
            </a:pPr>
            <a:r>
              <a:rPr lang="it-IT" dirty="0">
                <a:latin typeface="Agency FB" panose="020B0503020202020204" pitchFamily="34" charset="0"/>
              </a:rPr>
              <a:t>  3. </a:t>
            </a:r>
            <a:r>
              <a:rPr lang="it-IT" b="1" dirty="0">
                <a:latin typeface="Agency FB" panose="020B0503020202020204" pitchFamily="34" charset="0"/>
              </a:rPr>
              <a:t> l’ammontare complessivo dei redditi percepiti in ambito sportivo determina la soglia di riferimento dei 5.000/15.000</a:t>
            </a:r>
          </a:p>
          <a:p>
            <a:pPr marL="0" indent="0">
              <a:buNone/>
            </a:pPr>
            <a:r>
              <a:rPr lang="it-IT" dirty="0">
                <a:latin typeface="Agency FB" panose="020B0503020202020204" pitchFamily="34" charset="0"/>
              </a:rPr>
              <a:t>  4.  </a:t>
            </a:r>
            <a:r>
              <a:rPr lang="it-IT" b="1" dirty="0">
                <a:latin typeface="Agency FB" panose="020B0503020202020204" pitchFamily="34" charset="0"/>
              </a:rPr>
              <a:t>il lavoratore dovrà rilasciare dichiarazione del « non superamento della soglia di riferimento »</a:t>
            </a:r>
          </a:p>
        </p:txBody>
      </p:sp>
    </p:spTree>
    <p:extLst>
      <p:ext uri="{BB962C8B-B14F-4D97-AF65-F5344CB8AC3E}">
        <p14:creationId xmlns:p14="http://schemas.microsoft.com/office/powerpoint/2010/main" val="2990190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888912C-29DA-005B-6A2E-D59063931FE3}"/>
              </a:ext>
            </a:extLst>
          </p:cNvPr>
          <p:cNvSpPr>
            <a:spLocks noGrp="1"/>
          </p:cNvSpPr>
          <p:nvPr>
            <p:ph type="title"/>
          </p:nvPr>
        </p:nvSpPr>
        <p:spPr>
          <a:xfrm>
            <a:off x="459475" y="640264"/>
            <a:ext cx="11273050" cy="586688"/>
          </a:xfrm>
        </p:spPr>
        <p:txBody>
          <a:bodyPr>
            <a:noAutofit/>
          </a:bodyPr>
          <a:lstStyle/>
          <a:p>
            <a:r>
              <a:rPr lang="it-IT" sz="4000" dirty="0" err="1">
                <a:latin typeface="Agency FB" panose="020B0503020202020204" pitchFamily="34" charset="0"/>
              </a:rPr>
              <a:t>ALIQUOte</a:t>
            </a:r>
            <a:r>
              <a:rPr lang="it-IT" sz="4000" dirty="0">
                <a:latin typeface="Agency FB" panose="020B0503020202020204" pitchFamily="34" charset="0"/>
              </a:rPr>
              <a:t> contributive INPS  </a:t>
            </a:r>
            <a:br>
              <a:rPr lang="it-IT" sz="4000" dirty="0">
                <a:latin typeface="Agency FB" panose="020B0503020202020204" pitchFamily="34" charset="0"/>
              </a:rPr>
            </a:br>
            <a:r>
              <a:rPr lang="it-IT" sz="4000" dirty="0">
                <a:latin typeface="Agency FB" panose="020B0503020202020204" pitchFamily="34" charset="0"/>
              </a:rPr>
              <a:t>ISCRIZIONE ALLA GESTIONE SEPARATA INPS </a:t>
            </a:r>
            <a:br>
              <a:rPr lang="it-IT" sz="4000" dirty="0">
                <a:latin typeface="Agency FB" panose="020B0503020202020204" pitchFamily="34" charset="0"/>
              </a:rPr>
            </a:br>
            <a:r>
              <a:rPr lang="it-IT" sz="4000" dirty="0">
                <a:latin typeface="Agency FB" panose="020B0503020202020204" pitchFamily="34" charset="0"/>
              </a:rPr>
              <a:t>( iscrizione a carico datore di lavoro) </a:t>
            </a:r>
          </a:p>
        </p:txBody>
      </p:sp>
      <p:sp>
        <p:nvSpPr>
          <p:cNvPr id="9" name="Segnaposto testo 8">
            <a:extLst>
              <a:ext uri="{FF2B5EF4-FFF2-40B4-BE49-F238E27FC236}">
                <a16:creationId xmlns:a16="http://schemas.microsoft.com/office/drawing/2014/main" id="{DA3A5560-F7A4-B0AE-0717-6B1CFE961123}"/>
              </a:ext>
            </a:extLst>
          </p:cNvPr>
          <p:cNvSpPr>
            <a:spLocks noGrp="1"/>
          </p:cNvSpPr>
          <p:nvPr>
            <p:ph type="body" sz="half" idx="15"/>
          </p:nvPr>
        </p:nvSpPr>
        <p:spPr>
          <a:xfrm>
            <a:off x="298989" y="1419368"/>
            <a:ext cx="3310128" cy="4725700"/>
          </a:xfrm>
        </p:spPr>
        <p:txBody>
          <a:bodyPr>
            <a:normAutofit fontScale="92500" lnSpcReduction="10000"/>
          </a:bodyPr>
          <a:lstStyle/>
          <a:p>
            <a:pPr algn="l"/>
            <a:endParaRPr lang="it-IT" sz="2000" b="1" dirty="0">
              <a:latin typeface="Agency FB" panose="020B0503020202020204" pitchFamily="34" charset="0"/>
            </a:endParaRPr>
          </a:p>
          <a:p>
            <a:pPr algn="l"/>
            <a:r>
              <a:rPr lang="it-IT" sz="2000" b="1" dirty="0">
                <a:latin typeface="Agency FB" panose="020B0503020202020204" pitchFamily="34" charset="0"/>
              </a:rPr>
              <a:t>Inps </a:t>
            </a:r>
          </a:p>
          <a:p>
            <a:pPr algn="l"/>
            <a:r>
              <a:rPr lang="it-IT" sz="2000" b="1" u="sng" dirty="0">
                <a:latin typeface="Agency FB" panose="020B0503020202020204" pitchFamily="34" charset="0"/>
              </a:rPr>
              <a:t>1)  SE LAV. SPOR. NON ASSICURATI </a:t>
            </a:r>
            <a:r>
              <a:rPr lang="it-IT" sz="2000" dirty="0">
                <a:latin typeface="Agency FB" panose="020B0503020202020204" pitchFamily="34" charset="0"/>
              </a:rPr>
              <a:t>CON ALTRE FORME </a:t>
            </a:r>
            <a:r>
              <a:rPr lang="it-IT" sz="2000" dirty="0" err="1">
                <a:latin typeface="Agency FB" panose="020B0503020202020204" pitchFamily="34" charset="0"/>
              </a:rPr>
              <a:t>OBBLIGATORIe</a:t>
            </a:r>
            <a:endParaRPr lang="it-IT" sz="2000" b="1" dirty="0">
              <a:latin typeface="Agency FB" panose="020B0503020202020204" pitchFamily="34" charset="0"/>
            </a:endParaRPr>
          </a:p>
          <a:p>
            <a:pPr algn="l"/>
            <a:r>
              <a:rPr lang="it-IT" sz="2000" b="1" dirty="0">
                <a:latin typeface="Agency FB" panose="020B0503020202020204" pitchFamily="34" charset="0"/>
              </a:rPr>
              <a:t>ALIQUOTA DEL 25% </a:t>
            </a:r>
            <a:r>
              <a:rPr lang="it-IT" sz="2000" b="1" dirty="0" err="1">
                <a:latin typeface="Agency FB" panose="020B0503020202020204" pitchFamily="34" charset="0"/>
              </a:rPr>
              <a:t>piu’</a:t>
            </a:r>
            <a:r>
              <a:rPr lang="it-IT" sz="2000" b="1" dirty="0">
                <a:latin typeface="Agency FB" panose="020B0503020202020204" pitchFamily="34" charset="0"/>
              </a:rPr>
              <a:t> </a:t>
            </a:r>
          </a:p>
          <a:p>
            <a:pPr algn="l"/>
            <a:endParaRPr lang="it-IT" sz="2000" dirty="0">
              <a:latin typeface="Agency FB" panose="020B0503020202020204" pitchFamily="34" charset="0"/>
            </a:endParaRPr>
          </a:p>
          <a:p>
            <a:pPr algn="l"/>
            <a:r>
              <a:rPr lang="it-IT" sz="2000" b="1" u="sng" dirty="0">
                <a:latin typeface="Agency FB" panose="020B0503020202020204" pitchFamily="34" charset="0"/>
              </a:rPr>
              <a:t>2)  SE IL LAV.SPORT. HA Già ALTRA FORMA </a:t>
            </a:r>
            <a:r>
              <a:rPr lang="it-IT" sz="2000" dirty="0">
                <a:latin typeface="Agency FB" panose="020B0503020202020204" pitchFamily="34" charset="0"/>
              </a:rPr>
              <a:t>DI ASS.NE OBBLIGATORIA E SE PENSIONATO :</a:t>
            </a:r>
          </a:p>
          <a:p>
            <a:pPr algn="l"/>
            <a:r>
              <a:rPr lang="it-IT" sz="2000" b="1" dirty="0">
                <a:latin typeface="Agency FB" panose="020B0503020202020204" pitchFamily="34" charset="0"/>
              </a:rPr>
              <a:t>ALIQUOTA DEL 24%  </a:t>
            </a:r>
          </a:p>
          <a:p>
            <a:pPr algn="l"/>
            <a:r>
              <a:rPr lang="it-IT" sz="2000" dirty="0">
                <a:latin typeface="Agency FB" panose="020B0503020202020204" pitchFamily="34" charset="0"/>
              </a:rPr>
              <a:t> </a:t>
            </a:r>
          </a:p>
          <a:p>
            <a:pPr algn="l"/>
            <a:endParaRPr lang="it-IT" sz="2000" dirty="0">
              <a:latin typeface="Agency FB" panose="020B0503020202020204" pitchFamily="34" charset="0"/>
            </a:endParaRPr>
          </a:p>
          <a:p>
            <a:pPr algn="l"/>
            <a:endParaRPr lang="it-IT" sz="2000" dirty="0">
              <a:latin typeface="Agency FB" panose="020B0503020202020204" pitchFamily="34" charset="0"/>
            </a:endParaRPr>
          </a:p>
        </p:txBody>
      </p:sp>
      <p:sp>
        <p:nvSpPr>
          <p:cNvPr id="10" name="Segnaposto testo 9">
            <a:extLst>
              <a:ext uri="{FF2B5EF4-FFF2-40B4-BE49-F238E27FC236}">
                <a16:creationId xmlns:a16="http://schemas.microsoft.com/office/drawing/2014/main" id="{DB0884C2-94AC-E452-4651-0751C50F12B4}"/>
              </a:ext>
            </a:extLst>
          </p:cNvPr>
          <p:cNvSpPr>
            <a:spLocks noGrp="1"/>
          </p:cNvSpPr>
          <p:nvPr>
            <p:ph type="body" sz="half" idx="16"/>
          </p:nvPr>
        </p:nvSpPr>
        <p:spPr>
          <a:xfrm>
            <a:off x="4634726" y="1822694"/>
            <a:ext cx="2437466" cy="788159"/>
          </a:xfrm>
        </p:spPr>
        <p:txBody>
          <a:bodyPr>
            <a:noAutofit/>
          </a:bodyPr>
          <a:lstStyle/>
          <a:p>
            <a:r>
              <a:rPr lang="it-IT" sz="2000" b="1" dirty="0">
                <a:latin typeface="Agency FB" panose="020B0503020202020204" pitchFamily="34" charset="0"/>
              </a:rPr>
              <a:t> ALIQUOTA AGGIUNTIVA ASSISTENZIALE DEL 2,03%</a:t>
            </a:r>
          </a:p>
        </p:txBody>
      </p:sp>
      <p:sp>
        <p:nvSpPr>
          <p:cNvPr id="11" name="Segnaposto testo 10">
            <a:extLst>
              <a:ext uri="{FF2B5EF4-FFF2-40B4-BE49-F238E27FC236}">
                <a16:creationId xmlns:a16="http://schemas.microsoft.com/office/drawing/2014/main" id="{AF71D6E3-99B7-C5FD-2012-525187C29A92}"/>
              </a:ext>
            </a:extLst>
          </p:cNvPr>
          <p:cNvSpPr>
            <a:spLocks noGrp="1"/>
          </p:cNvSpPr>
          <p:nvPr>
            <p:ph type="body" sz="half" idx="17"/>
          </p:nvPr>
        </p:nvSpPr>
        <p:spPr>
          <a:xfrm>
            <a:off x="8470232" y="1419368"/>
            <a:ext cx="2610276" cy="3955218"/>
          </a:xfrm>
        </p:spPr>
        <p:txBody>
          <a:bodyPr>
            <a:normAutofit/>
          </a:bodyPr>
          <a:lstStyle/>
          <a:p>
            <a:pPr algn="l"/>
            <a:endParaRPr lang="it-IT" sz="2000" b="1" dirty="0">
              <a:latin typeface="Agency FB" panose="020B0503020202020204" pitchFamily="34" charset="0"/>
            </a:endParaRPr>
          </a:p>
          <a:p>
            <a:pPr algn="l"/>
            <a:r>
              <a:rPr lang="it-IT" sz="2000" b="1" dirty="0">
                <a:latin typeface="Agency FB" panose="020B0503020202020204" pitchFamily="34" charset="0"/>
              </a:rPr>
              <a:t>MODALITA’ DI PAGAMENTO </a:t>
            </a:r>
          </a:p>
          <a:p>
            <a:pPr algn="l"/>
            <a:endParaRPr lang="it-IT" sz="2000" b="1" dirty="0">
              <a:latin typeface="Agency FB" panose="020B0503020202020204" pitchFamily="34" charset="0"/>
            </a:endParaRPr>
          </a:p>
          <a:p>
            <a:pPr algn="l"/>
            <a:r>
              <a:rPr lang="it-IT" sz="2000" dirty="0">
                <a:latin typeface="Agency FB" panose="020B0503020202020204" pitchFamily="34" charset="0"/>
              </a:rPr>
              <a:t>1/3 A CARICO DEL LAVORATORE SPORTIVO</a:t>
            </a:r>
          </a:p>
          <a:p>
            <a:pPr algn="l"/>
            <a:r>
              <a:rPr lang="it-IT" sz="2000" dirty="0">
                <a:latin typeface="Agency FB" panose="020B0503020202020204" pitchFamily="34" charset="0"/>
              </a:rPr>
              <a:t>2/3 A CARICO DEL COMMITTENTE </a:t>
            </a:r>
          </a:p>
        </p:txBody>
      </p:sp>
      <p:cxnSp>
        <p:nvCxnSpPr>
          <p:cNvPr id="3" name="Connettore 2 2">
            <a:extLst>
              <a:ext uri="{FF2B5EF4-FFF2-40B4-BE49-F238E27FC236}">
                <a16:creationId xmlns:a16="http://schemas.microsoft.com/office/drawing/2014/main" id="{36F573A6-3899-0FDD-5544-6FE8155BEF77}"/>
              </a:ext>
            </a:extLst>
          </p:cNvPr>
          <p:cNvCxnSpPr>
            <a:cxnSpLocks/>
          </p:cNvCxnSpPr>
          <p:nvPr/>
        </p:nvCxnSpPr>
        <p:spPr>
          <a:xfrm>
            <a:off x="3513222" y="2610853"/>
            <a:ext cx="974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634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6BD4F-F5E3-EB9B-2734-F0339163844A}"/>
              </a:ext>
            </a:extLst>
          </p:cNvPr>
          <p:cNvSpPr>
            <a:spLocks noGrp="1"/>
          </p:cNvSpPr>
          <p:nvPr>
            <p:ph type="title"/>
          </p:nvPr>
        </p:nvSpPr>
        <p:spPr>
          <a:xfrm>
            <a:off x="2074460" y="0"/>
            <a:ext cx="7313726" cy="810771"/>
          </a:xfrm>
        </p:spPr>
        <p:txBody>
          <a:bodyPr>
            <a:normAutofit/>
          </a:bodyPr>
          <a:lstStyle/>
          <a:p>
            <a:r>
              <a:rPr lang="it-IT" sz="4000" dirty="0">
                <a:latin typeface="Agency FB" panose="020B0503020202020204" pitchFamily="34" charset="0"/>
              </a:rPr>
              <a:t>ESEMPIO conteggio contributi  :</a:t>
            </a:r>
          </a:p>
        </p:txBody>
      </p:sp>
      <p:sp>
        <p:nvSpPr>
          <p:cNvPr id="8" name="Segnaposto testo 7">
            <a:extLst>
              <a:ext uri="{FF2B5EF4-FFF2-40B4-BE49-F238E27FC236}">
                <a16:creationId xmlns:a16="http://schemas.microsoft.com/office/drawing/2014/main" id="{5F005349-F6FF-664E-4EE8-41468B5B999F}"/>
              </a:ext>
            </a:extLst>
          </p:cNvPr>
          <p:cNvSpPr>
            <a:spLocks noGrp="1"/>
          </p:cNvSpPr>
          <p:nvPr>
            <p:ph type="body" sz="half" idx="17"/>
          </p:nvPr>
        </p:nvSpPr>
        <p:spPr>
          <a:xfrm>
            <a:off x="518615" y="955343"/>
            <a:ext cx="10931857" cy="4790364"/>
          </a:xfrm>
        </p:spPr>
        <p:txBody>
          <a:bodyPr>
            <a:normAutofit/>
          </a:bodyPr>
          <a:lstStyle/>
          <a:p>
            <a:pPr algn="l"/>
            <a:r>
              <a:rPr lang="it-IT" sz="2000" b="1" dirty="0">
                <a:latin typeface="Agency FB" panose="020B0503020202020204" pitchFamily="34" charset="0"/>
              </a:rPr>
              <a:t> l’allenatore Mario rossi</a:t>
            </a:r>
            <a:r>
              <a:rPr lang="it-IT" sz="2000" dirty="0">
                <a:latin typeface="Agency FB" panose="020B0503020202020204" pitchFamily="34" charset="0"/>
              </a:rPr>
              <a:t>, allenatore della categoria promozione dell’associazione u.s. ginepraio,  sottoscrive con la stessa un </a:t>
            </a:r>
            <a:r>
              <a:rPr lang="it-IT" sz="2000" b="1" dirty="0">
                <a:latin typeface="Agency FB" panose="020B0503020202020204" pitchFamily="34" charset="0"/>
              </a:rPr>
              <a:t>co.co.co sportivo per 11 mesi </a:t>
            </a:r>
            <a:r>
              <a:rPr lang="it-IT" sz="2000" dirty="0">
                <a:latin typeface="Agency FB" panose="020B0503020202020204" pitchFamily="34" charset="0"/>
              </a:rPr>
              <a:t>senza possibilità di rinnovo al termine, per un valore di compenso lordo </a:t>
            </a:r>
            <a:r>
              <a:rPr lang="it-IT" sz="2000" b="1" dirty="0">
                <a:latin typeface="Agency FB" panose="020B0503020202020204" pitchFamily="34" charset="0"/>
              </a:rPr>
              <a:t> di 11.000,00 </a:t>
            </a:r>
            <a:r>
              <a:rPr lang="it-IT" sz="2000" dirty="0">
                <a:latin typeface="Agency FB" panose="020B0503020202020204" pitchFamily="34" charset="0"/>
              </a:rPr>
              <a:t>euro da retribuirsi in </a:t>
            </a:r>
            <a:r>
              <a:rPr lang="it-IT" sz="2000" b="1" dirty="0">
                <a:latin typeface="Agency FB" panose="020B0503020202020204" pitchFamily="34" charset="0"/>
              </a:rPr>
              <a:t>11 mensilità  </a:t>
            </a:r>
            <a:r>
              <a:rPr lang="it-IT" sz="2000" dirty="0">
                <a:latin typeface="Agency FB" panose="020B0503020202020204" pitchFamily="34" charset="0"/>
              </a:rPr>
              <a:t>:</a:t>
            </a:r>
          </a:p>
          <a:p>
            <a:pPr algn="l"/>
            <a:endParaRPr lang="it-IT" sz="2000" dirty="0">
              <a:latin typeface="Agency FB" panose="020B0503020202020204" pitchFamily="34" charset="0"/>
            </a:endParaRPr>
          </a:p>
          <a:p>
            <a:pPr algn="l"/>
            <a:r>
              <a:rPr lang="it-IT" sz="2000" dirty="0">
                <a:latin typeface="Agency FB" panose="020B0503020202020204" pitchFamily="34" charset="0"/>
              </a:rPr>
              <a:t>Imposte:  Fino a 15.000,00 non è prevista alcuna imposta quindi il mister non dovrà pagare nessuna imposta </a:t>
            </a:r>
          </a:p>
          <a:p>
            <a:pPr algn="l"/>
            <a:r>
              <a:rPr lang="it-IT" sz="2000" dirty="0">
                <a:latin typeface="Agency FB" panose="020B0503020202020204" pitchFamily="34" charset="0"/>
              </a:rPr>
              <a:t>Contributi: 11.000,00 – 5.000,00 (soglia esente contributi) = 6.000,00 </a:t>
            </a:r>
          </a:p>
          <a:p>
            <a:pPr algn="l"/>
            <a:r>
              <a:rPr lang="it-IT" sz="2000" dirty="0">
                <a:latin typeface="Agency FB" panose="020B0503020202020204" pitchFamily="34" charset="0"/>
              </a:rPr>
              <a:t> base imponibile di calcolo contributi per 5 anni fissata al 50%=  3.000,00 </a:t>
            </a:r>
          </a:p>
          <a:p>
            <a:pPr algn="l"/>
            <a:r>
              <a:rPr lang="it-IT" sz="2000" dirty="0">
                <a:latin typeface="Agency FB" panose="020B0503020202020204" pitchFamily="34" charset="0"/>
              </a:rPr>
              <a:t>Calcolo INPS: 25% di 3.000,00 = 750,00 euro annuali           calcolo aliquota aggiuntiva: il 2,03 di 6.000,00= 121,80</a:t>
            </a:r>
          </a:p>
          <a:p>
            <a:pPr algn="l"/>
            <a:r>
              <a:rPr lang="it-IT" sz="2000" b="1" u="sng" dirty="0">
                <a:latin typeface="Agency FB" panose="020B0503020202020204" pitchFamily="34" charset="0"/>
              </a:rPr>
              <a:t>Totale contributi: 871,80 di cui 290,6 euro  a carico del mister e 581,20 euro  a carico della u.s. ginepraio </a:t>
            </a:r>
          </a:p>
          <a:p>
            <a:pPr algn="l"/>
            <a:r>
              <a:rPr lang="it-IT" sz="2000" dirty="0">
                <a:latin typeface="Agency FB" panose="020B0503020202020204" pitchFamily="34" charset="0"/>
              </a:rPr>
              <a:t>* Gli importi al lordo o netto dei relativi contributi O PREVIDENZA  sono fonte di una trattativa tra i due soggetti </a:t>
            </a:r>
          </a:p>
          <a:p>
            <a:pPr algn="just"/>
            <a:endParaRPr lang="it-IT" sz="2000" b="1" u="sng" dirty="0">
              <a:latin typeface="Agency FB" panose="020B0503020202020204" pitchFamily="34" charset="0"/>
            </a:endParaRPr>
          </a:p>
        </p:txBody>
      </p:sp>
    </p:spTree>
    <p:extLst>
      <p:ext uri="{BB962C8B-B14F-4D97-AF65-F5344CB8AC3E}">
        <p14:creationId xmlns:p14="http://schemas.microsoft.com/office/powerpoint/2010/main" val="1932555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79A7A-DBA5-3057-3B77-0F0BEE840585}"/>
              </a:ext>
            </a:extLst>
          </p:cNvPr>
          <p:cNvSpPr>
            <a:spLocks noGrp="1"/>
          </p:cNvSpPr>
          <p:nvPr>
            <p:ph type="title"/>
          </p:nvPr>
        </p:nvSpPr>
        <p:spPr>
          <a:xfrm>
            <a:off x="685801" y="685801"/>
            <a:ext cx="10396882" cy="336884"/>
          </a:xfrm>
        </p:spPr>
        <p:txBody>
          <a:bodyPr>
            <a:noAutofit/>
          </a:bodyPr>
          <a:lstStyle/>
          <a:p>
            <a:pPr algn="ctr"/>
            <a:r>
              <a:rPr lang="it-IT" sz="4400" b="1" dirty="0">
                <a:latin typeface="Agency FB" panose="020B0503020202020204" pitchFamily="34" charset="0"/>
              </a:rPr>
              <a:t>Tassazione ordinaria dei redditi </a:t>
            </a:r>
            <a:br>
              <a:rPr lang="it-IT" sz="4400" dirty="0">
                <a:latin typeface="Agency FB" panose="020B0503020202020204" pitchFamily="34" charset="0"/>
              </a:rPr>
            </a:br>
            <a:r>
              <a:rPr lang="it-IT" sz="4400" dirty="0">
                <a:latin typeface="Agency FB" panose="020B0503020202020204" pitchFamily="34" charset="0"/>
              </a:rPr>
              <a:t> </a:t>
            </a:r>
            <a:r>
              <a:rPr lang="it-IT" sz="2400" dirty="0">
                <a:latin typeface="Agency FB" panose="020B0503020202020204" pitchFamily="34" charset="0"/>
              </a:rPr>
              <a:t>(aliquote fiscali per scaglioni di reddito superata la franchigia dei 15.000,00 euro)</a:t>
            </a:r>
          </a:p>
        </p:txBody>
      </p:sp>
      <p:sp>
        <p:nvSpPr>
          <p:cNvPr id="3" name="Segnaposto contenuto 2">
            <a:extLst>
              <a:ext uri="{FF2B5EF4-FFF2-40B4-BE49-F238E27FC236}">
                <a16:creationId xmlns:a16="http://schemas.microsoft.com/office/drawing/2014/main" id="{C1F9293F-DDE6-0DAB-4F2B-B5657BA709B4}"/>
              </a:ext>
            </a:extLst>
          </p:cNvPr>
          <p:cNvSpPr>
            <a:spLocks noGrp="1"/>
          </p:cNvSpPr>
          <p:nvPr>
            <p:ph sz="quarter" idx="13"/>
          </p:nvPr>
        </p:nvSpPr>
        <p:spPr>
          <a:xfrm>
            <a:off x="312822" y="2063396"/>
            <a:ext cx="11129210" cy="3311189"/>
          </a:xfrm>
        </p:spPr>
        <p:txBody>
          <a:bodyPr>
            <a:normAutofit/>
          </a:bodyPr>
          <a:lstStyle/>
          <a:p>
            <a:r>
              <a:rPr lang="it-IT" dirty="0">
                <a:latin typeface="Agency FB" panose="020B0503020202020204" pitchFamily="34" charset="0"/>
              </a:rPr>
              <a:t>Da euro 15.001,00 ad euro  28.000,00 annui                                               	  25%</a:t>
            </a:r>
          </a:p>
          <a:p>
            <a:r>
              <a:rPr lang="it-IT" dirty="0">
                <a:latin typeface="Agency FB" panose="020B0503020202020204" pitchFamily="34" charset="0"/>
              </a:rPr>
              <a:t>Da euro 28.0001,00 ad euro 50.000,00 annui                                    	  35%</a:t>
            </a:r>
          </a:p>
          <a:p>
            <a:r>
              <a:rPr lang="it-IT" dirty="0">
                <a:latin typeface="Agency FB" panose="020B0503020202020204" pitchFamily="34" charset="0"/>
              </a:rPr>
              <a:t>Oltre i 50.001,00                                                                                                   43%</a:t>
            </a:r>
          </a:p>
          <a:p>
            <a:pPr marL="0" indent="0">
              <a:buNone/>
            </a:pPr>
            <a:endParaRPr lang="it-IT" dirty="0">
              <a:latin typeface="Agency FB" panose="020B0503020202020204" pitchFamily="34" charset="0"/>
            </a:endParaRPr>
          </a:p>
          <a:p>
            <a:pPr marL="0" indent="0">
              <a:buNone/>
            </a:pPr>
            <a:r>
              <a:rPr lang="it-IT" dirty="0">
                <a:latin typeface="Agency FB" panose="020B0503020202020204" pitchFamily="34" charset="0"/>
              </a:rPr>
              <a:t>* I compensi di lavoro sportivo nell’area del dilettantismo non costituiscono base imponibile ai fini fiscali fino all’importo complessivo annuo di 15.000,00 euro. Superata la franchigia, solo sulla soglia di eccedenza, andranno pagate le relative imposte secondo questi scaglioni</a:t>
            </a:r>
          </a:p>
        </p:txBody>
      </p:sp>
    </p:spTree>
    <p:extLst>
      <p:ext uri="{BB962C8B-B14F-4D97-AF65-F5344CB8AC3E}">
        <p14:creationId xmlns:p14="http://schemas.microsoft.com/office/powerpoint/2010/main" val="2737996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F0D4A-3B3F-0031-69ED-468A10D2E279}"/>
              </a:ext>
            </a:extLst>
          </p:cNvPr>
          <p:cNvSpPr>
            <a:spLocks noGrp="1"/>
          </p:cNvSpPr>
          <p:nvPr>
            <p:ph type="title"/>
          </p:nvPr>
        </p:nvSpPr>
        <p:spPr>
          <a:xfrm>
            <a:off x="798343" y="281947"/>
            <a:ext cx="10396882" cy="256732"/>
          </a:xfrm>
        </p:spPr>
        <p:txBody>
          <a:bodyPr>
            <a:normAutofit fontScale="90000"/>
          </a:bodyPr>
          <a:lstStyle/>
          <a:p>
            <a:pPr algn="ctr"/>
            <a:r>
              <a:rPr lang="it-IT" dirty="0">
                <a:latin typeface="Agency FB" panose="020B0503020202020204" pitchFamily="34" charset="0"/>
              </a:rPr>
              <a:t>ADEMPIMENTI E TEMPISTICHE </a:t>
            </a:r>
          </a:p>
        </p:txBody>
      </p:sp>
      <p:sp>
        <p:nvSpPr>
          <p:cNvPr id="3" name="Segnaposto contenuto 2">
            <a:extLst>
              <a:ext uri="{FF2B5EF4-FFF2-40B4-BE49-F238E27FC236}">
                <a16:creationId xmlns:a16="http://schemas.microsoft.com/office/drawing/2014/main" id="{5D53CA18-6532-4FE3-8BCA-869F957A6B3B}"/>
              </a:ext>
            </a:extLst>
          </p:cNvPr>
          <p:cNvSpPr>
            <a:spLocks noGrp="1"/>
          </p:cNvSpPr>
          <p:nvPr>
            <p:ph sz="quarter" idx="13"/>
          </p:nvPr>
        </p:nvSpPr>
        <p:spPr>
          <a:xfrm>
            <a:off x="685799" y="1294232"/>
            <a:ext cx="4716194" cy="4346911"/>
          </a:xfrm>
        </p:spPr>
        <p:txBody>
          <a:bodyPr>
            <a:normAutofit fontScale="77500" lnSpcReduction="20000"/>
          </a:bodyPr>
          <a:lstStyle/>
          <a:p>
            <a:pPr algn="just"/>
            <a:r>
              <a:rPr lang="it-IT" b="1" dirty="0">
                <a:latin typeface="Agency FB" panose="020B0503020202020204" pitchFamily="34" charset="0"/>
              </a:rPr>
              <a:t>COMUNICAZIONE DATI RAPPORTO DI LAVORO NEL REGISTRO ATTIVITA’ SPORTIVE DIL. (EQUIVALE ALLA COMUNICAZIONE AL CENTRO PER L’IMPIEGO -</a:t>
            </a:r>
            <a:r>
              <a:rPr lang="it-IT" dirty="0">
                <a:latin typeface="Agency FB" panose="020B0503020202020204" pitchFamily="34" charset="0"/>
              </a:rPr>
              <a:t>SEMPRE PER CONTRATTI SUPERIORI AI 5.OO0,00 EURO ANNUALI) </a:t>
            </a:r>
          </a:p>
          <a:p>
            <a:pPr algn="just"/>
            <a:r>
              <a:rPr lang="it-IT" b="1" dirty="0">
                <a:latin typeface="Agency FB" panose="020B0503020202020204" pitchFamily="34" charset="0"/>
              </a:rPr>
              <a:t>ISCRIZIONE DEL LIBRO UNICO DEL LAVORO </a:t>
            </a:r>
            <a:r>
              <a:rPr lang="it-IT" dirty="0">
                <a:latin typeface="Agency FB" panose="020B0503020202020204" pitchFamily="34" charset="0"/>
              </a:rPr>
              <a:t>(ANCHE SE SCADUTO IL RAPPORTO, SI    ANTICIPAZIONE      DEI COMPENSI ED ANCHE IN UNA UNICA SOLUZIONE) </a:t>
            </a:r>
          </a:p>
          <a:p>
            <a:pPr algn="just"/>
            <a:endParaRPr lang="it-IT" dirty="0">
              <a:latin typeface="Agency FB" panose="020B0503020202020204" pitchFamily="34" charset="0"/>
            </a:endParaRPr>
          </a:p>
          <a:p>
            <a:r>
              <a:rPr lang="it-IT" b="1" dirty="0">
                <a:latin typeface="Agency FB" panose="020B0503020202020204" pitchFamily="34" charset="0"/>
              </a:rPr>
              <a:t>VERSAMENTO PRIMO TRIMESTRE CONTRIBUTI E PREVIDENZA, </a:t>
            </a:r>
            <a:r>
              <a:rPr lang="it-IT" dirty="0">
                <a:latin typeface="Agency FB" panose="020B0503020202020204" pitchFamily="34" charset="0"/>
              </a:rPr>
              <a:t>SOLO</a:t>
            </a:r>
            <a:r>
              <a:rPr lang="it-IT" b="1" dirty="0">
                <a:latin typeface="Agency FB" panose="020B0503020202020204" pitchFamily="34" charset="0"/>
              </a:rPr>
              <a:t> </a:t>
            </a:r>
            <a:r>
              <a:rPr lang="it-IT" dirty="0">
                <a:latin typeface="Agency FB" panose="020B0503020202020204" pitchFamily="34" charset="0"/>
              </a:rPr>
              <a:t>PER PERIODO LUGLIO,AGOSTO, SETTEMBRE 2023 E SOLO PER 1°APPLICAZIONE E SOLO PER CO.CO.CO.  </a:t>
            </a:r>
          </a:p>
          <a:p>
            <a:pPr marL="0" indent="0">
              <a:buNone/>
            </a:pPr>
            <a:endParaRPr lang="it-IT" dirty="0">
              <a:latin typeface="Agency FB" panose="020B0503020202020204" pitchFamily="34" charset="0"/>
            </a:endParaRPr>
          </a:p>
          <a:p>
            <a:r>
              <a:rPr lang="it-IT" b="1" dirty="0">
                <a:latin typeface="Agency FB" panose="020B0503020202020204" pitchFamily="34" charset="0"/>
              </a:rPr>
              <a:t>VERSAMENTI SUCCESSIVI AL 1° TRIMESTRE  CONTRIBUTI E PREVIDENZA CON F24 </a:t>
            </a:r>
          </a:p>
          <a:p>
            <a:pPr marL="0" indent="0" algn="just">
              <a:buNone/>
            </a:pPr>
            <a:endParaRPr lang="it-IT" b="1" dirty="0">
              <a:latin typeface="Agency FB" panose="020B0503020202020204" pitchFamily="34" charset="0"/>
            </a:endParaRPr>
          </a:p>
        </p:txBody>
      </p:sp>
      <p:sp>
        <p:nvSpPr>
          <p:cNvPr id="4" name="Segnaposto contenuto 3">
            <a:extLst>
              <a:ext uri="{FF2B5EF4-FFF2-40B4-BE49-F238E27FC236}">
                <a16:creationId xmlns:a16="http://schemas.microsoft.com/office/drawing/2014/main" id="{9A108D6F-F0AF-6359-1BAF-D787A14A30DA}"/>
              </a:ext>
            </a:extLst>
          </p:cNvPr>
          <p:cNvSpPr>
            <a:spLocks noGrp="1"/>
          </p:cNvSpPr>
          <p:nvPr>
            <p:ph sz="quarter" idx="14"/>
          </p:nvPr>
        </p:nvSpPr>
        <p:spPr>
          <a:xfrm>
            <a:off x="7709095" y="1420913"/>
            <a:ext cx="3797106" cy="3879058"/>
          </a:xfrm>
        </p:spPr>
        <p:txBody>
          <a:bodyPr>
            <a:normAutofit fontScale="85000" lnSpcReduction="20000"/>
          </a:bodyPr>
          <a:lstStyle/>
          <a:p>
            <a:pPr marL="0" indent="0" algn="ctr">
              <a:buNone/>
            </a:pPr>
            <a:r>
              <a:rPr lang="it-IT" dirty="0">
                <a:latin typeface="Agency FB" panose="020B0503020202020204" pitchFamily="34" charset="0"/>
              </a:rPr>
              <a:t>            </a:t>
            </a:r>
            <a:r>
              <a:rPr lang="it-IT" b="1" dirty="0">
                <a:latin typeface="Agency FB" panose="020B0503020202020204" pitchFamily="34" charset="0"/>
              </a:rPr>
              <a:t>ENTRO IL 30° GIORNO del mese successivo DALLA STIPULA CO.CO.CO </a:t>
            </a:r>
          </a:p>
          <a:p>
            <a:pPr marL="0" indent="0" algn="ctr">
              <a:buNone/>
            </a:pPr>
            <a:endParaRPr lang="it-IT" b="1" dirty="0">
              <a:latin typeface="Agency FB" panose="020B0503020202020204" pitchFamily="34" charset="0"/>
            </a:endParaRPr>
          </a:p>
          <a:p>
            <a:pPr marL="0" indent="0" algn="ctr">
              <a:buNone/>
            </a:pPr>
            <a:r>
              <a:rPr lang="it-IT" b="1" dirty="0">
                <a:latin typeface="Agency FB" panose="020B0503020202020204" pitchFamily="34" charset="0"/>
              </a:rPr>
              <a:t>ENTRO IL 30 DEL MESE SUCCESSIVO ALLA FINE ANNO SOLARE (2023 ENTRO  30 GENNAIO 2024)</a:t>
            </a:r>
            <a:endParaRPr lang="it-IT" dirty="0">
              <a:latin typeface="Agency FB" panose="020B0503020202020204" pitchFamily="34" charset="0"/>
            </a:endParaRPr>
          </a:p>
          <a:p>
            <a:pPr marL="0" indent="0" algn="ctr">
              <a:buNone/>
            </a:pPr>
            <a:endParaRPr lang="it-IT" dirty="0">
              <a:latin typeface="Agency FB" panose="020B0503020202020204" pitchFamily="34" charset="0"/>
            </a:endParaRPr>
          </a:p>
          <a:p>
            <a:pPr marL="0" indent="0" algn="ctr">
              <a:buNone/>
            </a:pPr>
            <a:r>
              <a:rPr lang="it-IT" b="1" dirty="0">
                <a:latin typeface="Agency FB" panose="020B0503020202020204" pitchFamily="34" charset="0"/>
              </a:rPr>
              <a:t>ENTRO IL 31 OTTOBRE 2023 </a:t>
            </a:r>
          </a:p>
          <a:p>
            <a:pPr marL="0" indent="0">
              <a:buNone/>
            </a:pPr>
            <a:endParaRPr lang="it-IT" dirty="0">
              <a:latin typeface="Agency FB" panose="020B0503020202020204" pitchFamily="34" charset="0"/>
            </a:endParaRPr>
          </a:p>
          <a:p>
            <a:pPr marL="0" indent="0">
              <a:buNone/>
            </a:pPr>
            <a:r>
              <a:rPr lang="it-IT" b="1" dirty="0">
                <a:latin typeface="Agency FB" panose="020B0503020202020204" pitchFamily="34" charset="0"/>
              </a:rPr>
              <a:t>            </a:t>
            </a:r>
          </a:p>
          <a:p>
            <a:pPr marL="0" indent="0" algn="ctr">
              <a:buNone/>
            </a:pPr>
            <a:r>
              <a:rPr lang="it-IT" b="1" dirty="0">
                <a:latin typeface="Agency FB" panose="020B0503020202020204" pitchFamily="34" charset="0"/>
              </a:rPr>
              <a:t>A REGIME NORMALE (ENTRO IL 16 MESE SUCCESSIVO AL PAGAMENTO COMPENSO )</a:t>
            </a:r>
          </a:p>
          <a:p>
            <a:pPr marL="0" indent="0">
              <a:buNone/>
            </a:pPr>
            <a:endParaRPr lang="it-IT" b="1" dirty="0">
              <a:latin typeface="Agency FB" panose="020B0503020202020204" pitchFamily="34" charset="0"/>
            </a:endParaRPr>
          </a:p>
        </p:txBody>
      </p:sp>
      <p:cxnSp>
        <p:nvCxnSpPr>
          <p:cNvPr id="6" name="Connettore 2 5">
            <a:extLst>
              <a:ext uri="{FF2B5EF4-FFF2-40B4-BE49-F238E27FC236}">
                <a16:creationId xmlns:a16="http://schemas.microsoft.com/office/drawing/2014/main" id="{11CB75F2-B6CD-C91A-84E7-DC232FA14C84}"/>
              </a:ext>
            </a:extLst>
          </p:cNvPr>
          <p:cNvCxnSpPr>
            <a:cxnSpLocks/>
          </p:cNvCxnSpPr>
          <p:nvPr/>
        </p:nvCxnSpPr>
        <p:spPr>
          <a:xfrm>
            <a:off x="5709137" y="1645920"/>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698651AB-71ED-BA1D-8362-FABDE3690056}"/>
              </a:ext>
            </a:extLst>
          </p:cNvPr>
          <p:cNvCxnSpPr>
            <a:cxnSpLocks/>
          </p:cNvCxnSpPr>
          <p:nvPr/>
        </p:nvCxnSpPr>
        <p:spPr>
          <a:xfrm>
            <a:off x="5709137" y="2529840"/>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6550279-81FF-1A13-8262-49B0C706E193}"/>
              </a:ext>
            </a:extLst>
          </p:cNvPr>
          <p:cNvCxnSpPr>
            <a:cxnSpLocks/>
          </p:cNvCxnSpPr>
          <p:nvPr/>
        </p:nvCxnSpPr>
        <p:spPr>
          <a:xfrm>
            <a:off x="5709137" y="3737318"/>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039C2F0-4187-57BD-63B9-285DA873A518}"/>
              </a:ext>
            </a:extLst>
          </p:cNvPr>
          <p:cNvCxnSpPr>
            <a:cxnSpLocks/>
          </p:cNvCxnSpPr>
          <p:nvPr/>
        </p:nvCxnSpPr>
        <p:spPr>
          <a:xfrm>
            <a:off x="5542671" y="4665785"/>
            <a:ext cx="2166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olo 3">
            <a:extLst>
              <a:ext uri="{FF2B5EF4-FFF2-40B4-BE49-F238E27FC236}">
                <a16:creationId xmlns:a16="http://schemas.microsoft.com/office/drawing/2014/main" id="{B14EE43F-90FD-B72C-69C0-694D1BE4169E}"/>
              </a:ext>
            </a:extLst>
          </p:cNvPr>
          <p:cNvSpPr txBox="1">
            <a:spLocks/>
          </p:cNvSpPr>
          <p:nvPr/>
        </p:nvSpPr>
        <p:spPr>
          <a:xfrm rot="3583692">
            <a:off x="10138463" y="49707"/>
            <a:ext cx="1649527" cy="1528918"/>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000" b="1" u="sng">
                <a:ln w="0"/>
                <a:solidFill>
                  <a:schemeClr val="tx1"/>
                </a:solidFill>
                <a:effectLst>
                  <a:outerShdw blurRad="38100" dist="19050" dir="2700000" algn="tl" rotWithShape="0">
                    <a:schemeClr val="dk1">
                      <a:alpha val="40000"/>
                    </a:schemeClr>
                  </a:outerShdw>
                </a:effectLst>
                <a:latin typeface="Agency FB" panose="020B0503020202020204" pitchFamily="34" charset="0"/>
              </a:rPr>
              <a:t>Novità</a:t>
            </a:r>
            <a:endParaRPr lang="it-IT" sz="2000"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165479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45080E-AA41-EA6A-5C02-B5EBAB4B1DD9}"/>
              </a:ext>
            </a:extLst>
          </p:cNvPr>
          <p:cNvSpPr>
            <a:spLocks noGrp="1"/>
          </p:cNvSpPr>
          <p:nvPr>
            <p:ph sz="quarter" idx="13"/>
          </p:nvPr>
        </p:nvSpPr>
        <p:spPr>
          <a:xfrm>
            <a:off x="685800" y="567396"/>
            <a:ext cx="5088714" cy="4994757"/>
          </a:xfrm>
        </p:spPr>
        <p:txBody>
          <a:bodyPr>
            <a:normAutofit/>
          </a:bodyPr>
          <a:lstStyle/>
          <a:p>
            <a:r>
              <a:rPr lang="it-IT" sz="1600" b="1" dirty="0">
                <a:latin typeface="Agency FB" panose="020B0503020202020204" pitchFamily="34" charset="0"/>
              </a:rPr>
              <a:t>APERTURA ISCRIZIONE GESTIONE SEPARATA INPS *</a:t>
            </a:r>
          </a:p>
          <a:p>
            <a:endParaRPr lang="it-IT" sz="1600" b="1" dirty="0">
              <a:latin typeface="Agency FB" panose="020B0503020202020204" pitchFamily="34" charset="0"/>
            </a:endParaRPr>
          </a:p>
          <a:p>
            <a:r>
              <a:rPr lang="it-IT" sz="1600" b="1" dirty="0">
                <a:latin typeface="Agency FB" panose="020B0503020202020204" pitchFamily="34" charset="0"/>
              </a:rPr>
              <a:t>NOMINA RESPONSABILE DEI MINORI </a:t>
            </a:r>
          </a:p>
          <a:p>
            <a:endParaRPr lang="it-IT" sz="1600" b="1" dirty="0">
              <a:latin typeface="Agency FB" panose="020B0503020202020204" pitchFamily="34" charset="0"/>
            </a:endParaRPr>
          </a:p>
          <a:p>
            <a:r>
              <a:rPr lang="it-IT" sz="1600" b="1" dirty="0">
                <a:latin typeface="Agency FB" panose="020B0503020202020204" pitchFamily="34" charset="0"/>
              </a:rPr>
              <a:t>MODIFICHE/ INTEGRAZIONE ATTI COSTITUTIVI E STATUTI </a:t>
            </a:r>
          </a:p>
          <a:p>
            <a:endParaRPr lang="it-IT" sz="1600" b="1" dirty="0">
              <a:latin typeface="Agency FB" panose="020B0503020202020204" pitchFamily="34" charset="0"/>
            </a:endParaRPr>
          </a:p>
          <a:p>
            <a:r>
              <a:rPr lang="it-IT" sz="1600" b="1" dirty="0">
                <a:latin typeface="Agency FB" panose="020B0503020202020204" pitchFamily="34" charset="0"/>
              </a:rPr>
              <a:t>SOTTOSCRIZIONE CO.CO.CO. </a:t>
            </a:r>
          </a:p>
          <a:p>
            <a:pPr marL="0" indent="0">
              <a:buNone/>
            </a:pPr>
            <a:endParaRPr lang="it-IT" sz="1600" b="1" dirty="0">
              <a:latin typeface="Agency FB" panose="020B0503020202020204" pitchFamily="34" charset="0"/>
            </a:endParaRPr>
          </a:p>
          <a:p>
            <a:r>
              <a:rPr lang="it-IT" sz="1600" b="1" dirty="0">
                <a:latin typeface="Agency FB" panose="020B0503020202020204" pitchFamily="34" charset="0"/>
              </a:rPr>
              <a:t>CONFERIMENTO INCARICO DI VOLONTARIATO </a:t>
            </a:r>
          </a:p>
          <a:p>
            <a:endParaRPr lang="it-IT" sz="1600" b="1" dirty="0">
              <a:latin typeface="Agency FB" panose="020B0503020202020204" pitchFamily="34" charset="0"/>
            </a:endParaRPr>
          </a:p>
          <a:p>
            <a:r>
              <a:rPr lang="it-IT" sz="1600" b="1" dirty="0">
                <a:latin typeface="Agency FB" panose="020B0503020202020204" pitchFamily="34" charset="0"/>
              </a:rPr>
              <a:t>NORME SICUREZZA LAVORO </a:t>
            </a:r>
          </a:p>
          <a:p>
            <a:pPr marL="0" indent="0">
              <a:buNone/>
            </a:pPr>
            <a:endParaRPr lang="it-IT" sz="1600" b="1" dirty="0">
              <a:latin typeface="Agency FB" panose="020B0503020202020204" pitchFamily="34" charset="0"/>
            </a:endParaRPr>
          </a:p>
        </p:txBody>
      </p:sp>
      <p:sp>
        <p:nvSpPr>
          <p:cNvPr id="4" name="Segnaposto contenuto 3">
            <a:extLst>
              <a:ext uri="{FF2B5EF4-FFF2-40B4-BE49-F238E27FC236}">
                <a16:creationId xmlns:a16="http://schemas.microsoft.com/office/drawing/2014/main" id="{483E0D02-51D3-01B3-0040-C68B35E8DE8D}"/>
              </a:ext>
            </a:extLst>
          </p:cNvPr>
          <p:cNvSpPr>
            <a:spLocks noGrp="1"/>
          </p:cNvSpPr>
          <p:nvPr>
            <p:ph sz="quarter" idx="14"/>
          </p:nvPr>
        </p:nvSpPr>
        <p:spPr>
          <a:xfrm>
            <a:off x="7582486" y="-1"/>
            <a:ext cx="3272939" cy="5781820"/>
          </a:xfrm>
        </p:spPr>
        <p:txBody>
          <a:bodyPr>
            <a:normAutofit/>
          </a:bodyPr>
          <a:lstStyle/>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AL SUPERAMENTO SOGLIA 5.000 </a:t>
            </a:r>
          </a:p>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DAL 1 LUGLIO 23 </a:t>
            </a:r>
          </a:p>
          <a:p>
            <a:pPr marL="0" indent="0">
              <a:buNone/>
            </a:pPr>
            <a:endParaRPr lang="it-IT" sz="1600" b="1" dirty="0">
              <a:latin typeface="Agency FB" panose="020B0503020202020204" pitchFamily="34" charset="0"/>
            </a:endParaRPr>
          </a:p>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ENTRO IL 31 DICEMBRE 2023 </a:t>
            </a:r>
          </a:p>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DAL 1 LUGLIO 2023</a:t>
            </a:r>
          </a:p>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DAL 1 LUGLIO 2023 </a:t>
            </a:r>
          </a:p>
          <a:p>
            <a:pPr marL="0" indent="0">
              <a:buNone/>
            </a:pPr>
            <a:endParaRPr lang="it-IT" sz="1600" b="1" dirty="0">
              <a:latin typeface="Agency FB" panose="020B0503020202020204" pitchFamily="34" charset="0"/>
            </a:endParaRPr>
          </a:p>
          <a:p>
            <a:pPr marL="0" indent="0">
              <a:buNone/>
            </a:pPr>
            <a:r>
              <a:rPr lang="it-IT" sz="1600" b="1" dirty="0">
                <a:latin typeface="Agency FB" panose="020B0503020202020204" pitchFamily="34" charset="0"/>
              </a:rPr>
              <a:t>DALLA STIPULA DEL CONTRATTO DI LAVORO</a:t>
            </a:r>
          </a:p>
        </p:txBody>
      </p:sp>
      <p:cxnSp>
        <p:nvCxnSpPr>
          <p:cNvPr id="5" name="Connettore 2 4">
            <a:extLst>
              <a:ext uri="{FF2B5EF4-FFF2-40B4-BE49-F238E27FC236}">
                <a16:creationId xmlns:a16="http://schemas.microsoft.com/office/drawing/2014/main" id="{5C0AEEA4-11FD-B4B9-BC6E-D3CBFF70CE89}"/>
              </a:ext>
            </a:extLst>
          </p:cNvPr>
          <p:cNvCxnSpPr>
            <a:cxnSpLocks/>
          </p:cNvCxnSpPr>
          <p:nvPr/>
        </p:nvCxnSpPr>
        <p:spPr>
          <a:xfrm>
            <a:off x="5613008" y="642424"/>
            <a:ext cx="168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4455F36B-DAD7-9CDD-9FAF-26F80F0F1915}"/>
              </a:ext>
            </a:extLst>
          </p:cNvPr>
          <p:cNvCxnSpPr>
            <a:cxnSpLocks/>
          </p:cNvCxnSpPr>
          <p:nvPr/>
        </p:nvCxnSpPr>
        <p:spPr>
          <a:xfrm>
            <a:off x="5613007" y="1584960"/>
            <a:ext cx="168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0EBFA8C5-50F4-9DA9-D95B-6E82600100BF}"/>
              </a:ext>
            </a:extLst>
          </p:cNvPr>
          <p:cNvCxnSpPr>
            <a:cxnSpLocks/>
          </p:cNvCxnSpPr>
          <p:nvPr/>
        </p:nvCxnSpPr>
        <p:spPr>
          <a:xfrm>
            <a:off x="5613007" y="2509514"/>
            <a:ext cx="1688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FAAC66B2-4CF9-9877-2619-B1AF71069743}"/>
              </a:ext>
            </a:extLst>
          </p:cNvPr>
          <p:cNvCxnSpPr>
            <a:cxnSpLocks/>
          </p:cNvCxnSpPr>
          <p:nvPr/>
        </p:nvCxnSpPr>
        <p:spPr>
          <a:xfrm>
            <a:off x="5613007" y="3259015"/>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98596BBB-D211-4CB4-C74F-4F21DE43602B}"/>
              </a:ext>
            </a:extLst>
          </p:cNvPr>
          <p:cNvCxnSpPr>
            <a:cxnSpLocks/>
          </p:cNvCxnSpPr>
          <p:nvPr/>
        </p:nvCxnSpPr>
        <p:spPr>
          <a:xfrm>
            <a:off x="5613007" y="4103076"/>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olo 3">
            <a:extLst>
              <a:ext uri="{FF2B5EF4-FFF2-40B4-BE49-F238E27FC236}">
                <a16:creationId xmlns:a16="http://schemas.microsoft.com/office/drawing/2014/main" id="{15BAE034-A1CF-721D-F36B-373C00D414FF}"/>
              </a:ext>
            </a:extLst>
          </p:cNvPr>
          <p:cNvSpPr txBox="1">
            <a:spLocks/>
          </p:cNvSpPr>
          <p:nvPr/>
        </p:nvSpPr>
        <p:spPr>
          <a:xfrm rot="3583692">
            <a:off x="10354553" y="666144"/>
            <a:ext cx="1649527" cy="1528918"/>
          </a:xfrm>
          <a:prstGeom prst="downArrow">
            <a:avLst>
              <a:gd name="adj1" fmla="val 50000"/>
              <a:gd name="adj2" fmla="val 44186"/>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000" b="1" u="sng">
                <a:ln w="0"/>
                <a:solidFill>
                  <a:schemeClr val="tx1"/>
                </a:solidFill>
                <a:effectLst>
                  <a:outerShdw blurRad="38100" dist="19050" dir="2700000" algn="tl" rotWithShape="0">
                    <a:schemeClr val="dk1">
                      <a:alpha val="40000"/>
                    </a:schemeClr>
                  </a:outerShdw>
                </a:effectLst>
                <a:latin typeface="Agency FB" panose="020B0503020202020204" pitchFamily="34" charset="0"/>
              </a:rPr>
              <a:t>Novità</a:t>
            </a:r>
            <a:endParaRPr lang="it-IT" sz="2000" b="1" u="sng"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cxnSp>
        <p:nvCxnSpPr>
          <p:cNvPr id="2" name="Connettore 2 1">
            <a:extLst>
              <a:ext uri="{FF2B5EF4-FFF2-40B4-BE49-F238E27FC236}">
                <a16:creationId xmlns:a16="http://schemas.microsoft.com/office/drawing/2014/main" id="{7745F2A5-FA9F-F8EB-0A14-B64ECD48EEF1}"/>
              </a:ext>
            </a:extLst>
          </p:cNvPr>
          <p:cNvCxnSpPr>
            <a:cxnSpLocks/>
          </p:cNvCxnSpPr>
          <p:nvPr/>
        </p:nvCxnSpPr>
        <p:spPr>
          <a:xfrm>
            <a:off x="5613007" y="4944793"/>
            <a:ext cx="1871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519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E1C3C-A1E7-571D-8ED8-36780BB6489C}"/>
              </a:ext>
            </a:extLst>
          </p:cNvPr>
          <p:cNvSpPr>
            <a:spLocks noGrp="1"/>
          </p:cNvSpPr>
          <p:nvPr>
            <p:ph type="title"/>
          </p:nvPr>
        </p:nvSpPr>
        <p:spPr>
          <a:xfrm>
            <a:off x="685801" y="685800"/>
            <a:ext cx="9752427" cy="1158140"/>
          </a:xfrm>
        </p:spPr>
        <p:txBody>
          <a:bodyPr>
            <a:noAutofit/>
          </a:bodyPr>
          <a:lstStyle/>
          <a:p>
            <a:pPr algn="ctr"/>
            <a:r>
              <a:rPr lang="it-IT" sz="4400" dirty="0">
                <a:latin typeface="Agency FB" panose="020B0503020202020204" pitchFamily="34" charset="0"/>
              </a:rPr>
              <a:t>LA FIGURA DEL RESPONSABILE </a:t>
            </a:r>
            <a:br>
              <a:rPr lang="it-IT" sz="4400" dirty="0">
                <a:latin typeface="Agency FB" panose="020B0503020202020204" pitchFamily="34" charset="0"/>
              </a:rPr>
            </a:br>
            <a:r>
              <a:rPr lang="it-IT" sz="4400" dirty="0">
                <a:latin typeface="Agency FB" panose="020B0503020202020204" pitchFamily="34" charset="0"/>
              </a:rPr>
              <a:t>DELLA PROTEZIONE </a:t>
            </a:r>
            <a:br>
              <a:rPr lang="it-IT" sz="4400" dirty="0">
                <a:latin typeface="Agency FB" panose="020B0503020202020204" pitchFamily="34" charset="0"/>
              </a:rPr>
            </a:br>
            <a:r>
              <a:rPr lang="it-IT" sz="4400" dirty="0">
                <a:latin typeface="Agency FB" panose="020B0503020202020204" pitchFamily="34" charset="0"/>
              </a:rPr>
              <a:t>DEI  MINORI </a:t>
            </a:r>
          </a:p>
        </p:txBody>
      </p:sp>
      <p:sp>
        <p:nvSpPr>
          <p:cNvPr id="3" name="Segnaposto contenuto 2">
            <a:extLst>
              <a:ext uri="{FF2B5EF4-FFF2-40B4-BE49-F238E27FC236}">
                <a16:creationId xmlns:a16="http://schemas.microsoft.com/office/drawing/2014/main" id="{4616C5A8-6E8F-1D9E-CBC5-B74578C0AC5D}"/>
              </a:ext>
            </a:extLst>
          </p:cNvPr>
          <p:cNvSpPr>
            <a:spLocks noGrp="1"/>
          </p:cNvSpPr>
          <p:nvPr>
            <p:ph sz="quarter" idx="13"/>
          </p:nvPr>
        </p:nvSpPr>
        <p:spPr>
          <a:xfrm>
            <a:off x="685801" y="2710510"/>
            <a:ext cx="10399541" cy="3311189"/>
          </a:xfrm>
        </p:spPr>
        <p:txBody>
          <a:bodyPr/>
          <a:lstStyle/>
          <a:p>
            <a:r>
              <a:rPr lang="it-IT" dirty="0">
                <a:latin typeface="Agency FB" panose="020B0503020202020204" pitchFamily="34" charset="0"/>
              </a:rPr>
              <a:t>VA COMUNICATA LA NOMINA  ALL’ENTE AFFILIANTE DI COMPETENZA </a:t>
            </a:r>
          </a:p>
          <a:p>
            <a:r>
              <a:rPr lang="it-IT" dirty="0">
                <a:latin typeface="Agency FB" panose="020B0503020202020204" pitchFamily="34" charset="0"/>
              </a:rPr>
              <a:t>DIFFONDONO BUONE PRATICHE FINALIZZATE ALLA PREVENZIONE E LOTTA CONTRO OGNI TIPO DI ABUSO E DI VIOLENZA MINORILE </a:t>
            </a:r>
          </a:p>
          <a:p>
            <a:r>
              <a:rPr lang="it-IT" dirty="0">
                <a:latin typeface="Agency FB" panose="020B0503020202020204" pitchFamily="34" charset="0"/>
              </a:rPr>
              <a:t>ATTUALMENTE NON SONO PREVISTI RECQUISITI DI LEGGE SPECIFICI PER RICOPRIRE LA FIGURA DI RESPONSABILE DELLA PROTEZIONE MINORI </a:t>
            </a:r>
          </a:p>
          <a:p>
            <a:r>
              <a:rPr lang="it-IT" dirty="0">
                <a:latin typeface="Agency FB" panose="020B0503020202020204" pitchFamily="34" charset="0"/>
              </a:rPr>
              <a:t>VA </a:t>
            </a:r>
            <a:r>
              <a:rPr lang="it-IT" b="1" dirty="0">
                <a:latin typeface="Agency FB" panose="020B0503020202020204" pitchFamily="34" charset="0"/>
              </a:rPr>
              <a:t>NOMINATO GIA’ DAL 1 LUGLIO 2023 E COMUNICATO AL PROPRIO ENT E O FEDERAZIONE AFFILIANTE </a:t>
            </a:r>
          </a:p>
        </p:txBody>
      </p:sp>
    </p:spTree>
    <p:extLst>
      <p:ext uri="{BB962C8B-B14F-4D97-AF65-F5344CB8AC3E}">
        <p14:creationId xmlns:p14="http://schemas.microsoft.com/office/powerpoint/2010/main" val="2410813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98E41-8568-8211-C39D-DD8E47EA9D4F}"/>
              </a:ext>
            </a:extLst>
          </p:cNvPr>
          <p:cNvSpPr>
            <a:spLocks noGrp="1"/>
          </p:cNvSpPr>
          <p:nvPr>
            <p:ph type="title"/>
          </p:nvPr>
        </p:nvSpPr>
        <p:spPr>
          <a:xfrm>
            <a:off x="391885" y="288759"/>
            <a:ext cx="10745811" cy="4844944"/>
          </a:xfrm>
          <a:ln>
            <a:solidFill>
              <a:srgbClr val="92D050"/>
            </a:solidFill>
          </a:ln>
        </p:spPr>
        <p:txBody>
          <a:bodyPr>
            <a:normAutofit fontScale="90000"/>
          </a:bodyPr>
          <a:lstStyle/>
          <a:p>
            <a:br>
              <a:rPr lang="it-IT" sz="2400" dirty="0"/>
            </a:br>
            <a:br>
              <a:rPr lang="it-IT" sz="2400" dirty="0"/>
            </a:br>
            <a:br>
              <a:rPr lang="it-IT" sz="2400" dirty="0">
                <a:latin typeface="Agency FB" panose="020B0503020202020204" pitchFamily="34" charset="0"/>
              </a:rPr>
            </a:br>
            <a:r>
              <a:rPr lang="it-IT" sz="2400" b="1" dirty="0">
                <a:solidFill>
                  <a:schemeClr val="tx1"/>
                </a:solidFill>
                <a:latin typeface="Agency FB" panose="020B0503020202020204" pitchFamily="34" charset="0"/>
              </a:rPr>
              <a:t>esaurimento progressivo del vincolo dei calciatori </a:t>
            </a:r>
            <a:br>
              <a:rPr lang="it-IT" sz="2400" dirty="0">
                <a:solidFill>
                  <a:schemeClr val="tx1"/>
                </a:solidFill>
                <a:latin typeface="Agency FB" panose="020B0503020202020204" pitchFamily="34" charset="0"/>
              </a:rPr>
            </a:br>
            <a:r>
              <a:rPr lang="it-IT" sz="2400" dirty="0">
                <a:solidFill>
                  <a:schemeClr val="tx1"/>
                </a:solidFill>
                <a:latin typeface="Agency FB" panose="020B0503020202020204" pitchFamily="34" charset="0"/>
              </a:rPr>
              <a:t> </a:t>
            </a:r>
            <a:r>
              <a:rPr lang="it-IT" sz="2400" b="1" dirty="0">
                <a:solidFill>
                  <a:schemeClr val="tx1"/>
                </a:solidFill>
                <a:latin typeface="Agency FB" panose="020B0503020202020204" pitchFamily="34" charset="0"/>
              </a:rPr>
              <a:t>sistema calcio dilettantistico </a:t>
            </a:r>
            <a:br>
              <a:rPr lang="it-IT" sz="2400" dirty="0">
                <a:solidFill>
                  <a:schemeClr val="tx1"/>
                </a:solidFill>
                <a:latin typeface="Agency FB" panose="020B0503020202020204" pitchFamily="34" charset="0"/>
              </a:rPr>
            </a:br>
            <a:br>
              <a:rPr lang="it-IT" sz="2400" dirty="0">
                <a:solidFill>
                  <a:schemeClr val="tx1"/>
                </a:solidFill>
                <a:latin typeface="Agency FB" panose="020B0503020202020204" pitchFamily="34" charset="0"/>
              </a:rPr>
            </a:br>
            <a:br>
              <a:rPr lang="it-IT" sz="2400" dirty="0">
                <a:solidFill>
                  <a:schemeClr val="tx1"/>
                </a:solidFill>
                <a:latin typeface="Agency FB" panose="020B0503020202020204" pitchFamily="34" charset="0"/>
              </a:rPr>
            </a:br>
            <a:r>
              <a:rPr lang="it-IT" sz="2400" b="1" u="sng" dirty="0">
                <a:solidFill>
                  <a:schemeClr val="tx1"/>
                </a:solidFill>
                <a:latin typeface="Agency FB" panose="020B0503020202020204" pitchFamily="34" charset="0"/>
              </a:rPr>
              <a:t>             vincolati                                                                  data  esaurimento vincolo</a:t>
            </a:r>
            <a:br>
              <a:rPr lang="it-IT" sz="2400" dirty="0">
                <a:solidFill>
                  <a:schemeClr val="tx1"/>
                </a:solidFill>
                <a:latin typeface="Agency FB" panose="020B0503020202020204" pitchFamily="34" charset="0"/>
              </a:rPr>
            </a:br>
            <a:br>
              <a:rPr lang="it-IT" sz="2400" dirty="0">
                <a:solidFill>
                  <a:schemeClr val="tx1"/>
                </a:solidFill>
                <a:latin typeface="Agency FB" panose="020B0503020202020204" pitchFamily="34" charset="0"/>
              </a:rPr>
            </a:br>
            <a:r>
              <a:rPr lang="it-IT" sz="2400" dirty="0">
                <a:solidFill>
                  <a:schemeClr val="tx1"/>
                </a:solidFill>
                <a:latin typeface="Agency FB" panose="020B0503020202020204" pitchFamily="34" charset="0"/>
              </a:rPr>
              <a:t>annata fino al 2002			           esaurimento vincolo  30.06.2024</a:t>
            </a:r>
            <a:br>
              <a:rPr lang="it-IT" sz="2400" dirty="0">
                <a:solidFill>
                  <a:schemeClr val="tx1"/>
                </a:solidFill>
                <a:latin typeface="Agency FB" panose="020B0503020202020204" pitchFamily="34" charset="0"/>
              </a:rPr>
            </a:br>
            <a:br>
              <a:rPr lang="it-IT" sz="2400" dirty="0">
                <a:solidFill>
                  <a:schemeClr val="tx1"/>
                </a:solidFill>
                <a:latin typeface="Agency FB" panose="020B0503020202020204" pitchFamily="34" charset="0"/>
              </a:rPr>
            </a:br>
            <a:r>
              <a:rPr lang="it-IT" sz="2400" dirty="0">
                <a:solidFill>
                  <a:schemeClr val="tx1"/>
                </a:solidFill>
                <a:latin typeface="Agency FB" panose="020B0503020202020204" pitchFamily="34" charset="0"/>
              </a:rPr>
              <a:t>annate 2003 – 2004 			           esaurimento vincolo  30.06.2025</a:t>
            </a:r>
            <a:br>
              <a:rPr lang="it-IT" sz="2400" dirty="0">
                <a:solidFill>
                  <a:schemeClr val="tx1"/>
                </a:solidFill>
                <a:latin typeface="Agency FB" panose="020B0503020202020204" pitchFamily="34" charset="0"/>
              </a:rPr>
            </a:br>
            <a:br>
              <a:rPr lang="it-IT" sz="2400" dirty="0">
                <a:solidFill>
                  <a:schemeClr val="tx1"/>
                </a:solidFill>
                <a:latin typeface="Agency FB" panose="020B0503020202020204" pitchFamily="34" charset="0"/>
              </a:rPr>
            </a:br>
            <a:r>
              <a:rPr lang="it-IT" sz="2400" dirty="0">
                <a:solidFill>
                  <a:schemeClr val="tx1"/>
                </a:solidFill>
                <a:latin typeface="Agency FB" panose="020B0503020202020204" pitchFamily="34" charset="0"/>
              </a:rPr>
              <a:t>annate 2005 – 1° </a:t>
            </a:r>
            <a:r>
              <a:rPr lang="it-IT" sz="2400" dirty="0" err="1">
                <a:solidFill>
                  <a:schemeClr val="tx1"/>
                </a:solidFill>
                <a:latin typeface="Agency FB" panose="020B0503020202020204" pitchFamily="34" charset="0"/>
              </a:rPr>
              <a:t>sem</a:t>
            </a:r>
            <a:r>
              <a:rPr lang="it-IT" sz="2400" dirty="0">
                <a:solidFill>
                  <a:schemeClr val="tx1"/>
                </a:solidFill>
                <a:latin typeface="Agency FB" panose="020B0503020202020204" pitchFamily="34" charset="0"/>
              </a:rPr>
              <a:t>. 2006                                                 esaurimento vincolo 30.06.2026</a:t>
            </a:r>
            <a:br>
              <a:rPr lang="it-IT" sz="2400" dirty="0">
                <a:solidFill>
                  <a:schemeClr val="tx1"/>
                </a:solidFill>
                <a:latin typeface="Agency FB" panose="020B0503020202020204" pitchFamily="34" charset="0"/>
              </a:rPr>
            </a:br>
            <a:r>
              <a:rPr lang="it-IT" sz="2400" dirty="0"/>
              <a:t>                                         </a:t>
            </a:r>
            <a:br>
              <a:rPr lang="it-IT" sz="2400" dirty="0"/>
            </a:br>
            <a:r>
              <a:rPr lang="it-IT" sz="2400" dirty="0"/>
              <a:t>                         </a:t>
            </a:r>
            <a:br>
              <a:rPr lang="it-IT" sz="2400" dirty="0"/>
            </a:br>
            <a:endParaRPr lang="it-IT" sz="2400" dirty="0"/>
          </a:p>
        </p:txBody>
      </p:sp>
      <p:cxnSp>
        <p:nvCxnSpPr>
          <p:cNvPr id="6" name="Connettore 2 5">
            <a:extLst>
              <a:ext uri="{FF2B5EF4-FFF2-40B4-BE49-F238E27FC236}">
                <a16:creationId xmlns:a16="http://schemas.microsoft.com/office/drawing/2014/main" id="{7D969DD5-4257-CCEC-CA12-C1D1428C9C61}"/>
              </a:ext>
            </a:extLst>
          </p:cNvPr>
          <p:cNvCxnSpPr/>
          <p:nvPr/>
        </p:nvCxnSpPr>
        <p:spPr>
          <a:xfrm>
            <a:off x="4728754" y="2997927"/>
            <a:ext cx="888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5A1ECA6E-22E8-F8BF-4633-3003E2DD5413}"/>
              </a:ext>
            </a:extLst>
          </p:cNvPr>
          <p:cNvCxnSpPr/>
          <p:nvPr/>
        </p:nvCxnSpPr>
        <p:spPr>
          <a:xfrm>
            <a:off x="4728754" y="3580368"/>
            <a:ext cx="888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3CF1B322-46F6-39FF-1CD5-022900575BA0}"/>
              </a:ext>
            </a:extLst>
          </p:cNvPr>
          <p:cNvCxnSpPr/>
          <p:nvPr/>
        </p:nvCxnSpPr>
        <p:spPr>
          <a:xfrm>
            <a:off x="4728754" y="4191231"/>
            <a:ext cx="888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67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5AFCD-F48D-0363-E839-7AFA102F7539}"/>
              </a:ext>
            </a:extLst>
          </p:cNvPr>
          <p:cNvSpPr>
            <a:spLocks noGrp="1"/>
          </p:cNvSpPr>
          <p:nvPr>
            <p:ph type="title"/>
          </p:nvPr>
        </p:nvSpPr>
        <p:spPr>
          <a:xfrm>
            <a:off x="683626" y="309488"/>
            <a:ext cx="10851881" cy="848651"/>
          </a:xfrm>
        </p:spPr>
        <p:txBody>
          <a:bodyPr>
            <a:noAutofit/>
          </a:bodyPr>
          <a:lstStyle/>
          <a:p>
            <a:pPr algn="ctr"/>
            <a:r>
              <a:rPr lang="it-IT" sz="4000" b="1" dirty="0">
                <a:latin typeface="Agency FB" panose="020B0503020202020204" pitchFamily="34" charset="0"/>
              </a:rPr>
              <a:t>ASSENZA FINE DI LUCRO E MODALITA ‘ DI DISTRIBUZIONE UTILI CONSENTITE </a:t>
            </a:r>
          </a:p>
        </p:txBody>
      </p:sp>
      <p:sp>
        <p:nvSpPr>
          <p:cNvPr id="3" name="Segnaposto contenuto 2">
            <a:extLst>
              <a:ext uri="{FF2B5EF4-FFF2-40B4-BE49-F238E27FC236}">
                <a16:creationId xmlns:a16="http://schemas.microsoft.com/office/drawing/2014/main" id="{7355F241-DC6F-F851-655A-7BBFB70B78C6}"/>
              </a:ext>
            </a:extLst>
          </p:cNvPr>
          <p:cNvSpPr>
            <a:spLocks noGrp="1"/>
          </p:cNvSpPr>
          <p:nvPr>
            <p:ph sz="quarter" idx="13"/>
          </p:nvPr>
        </p:nvSpPr>
        <p:spPr>
          <a:xfrm>
            <a:off x="376311" y="1603718"/>
            <a:ext cx="5088714" cy="4089870"/>
          </a:xfrm>
        </p:spPr>
        <p:txBody>
          <a:bodyPr>
            <a:normAutofit/>
          </a:bodyPr>
          <a:lstStyle/>
          <a:p>
            <a:pPr marL="0" indent="0">
              <a:buNone/>
            </a:pPr>
            <a:r>
              <a:rPr lang="it-IT" u="sng" dirty="0">
                <a:solidFill>
                  <a:srgbClr val="0070C0"/>
                </a:solidFill>
                <a:latin typeface="Agency FB" panose="020B0503020202020204" pitchFamily="34" charset="0"/>
              </a:rPr>
              <a:t>ASSOCIAZIONI E SOCIETA’ SENZA FINI DI LUCRO (asd, </a:t>
            </a:r>
            <a:r>
              <a:rPr lang="it-IT" u="sng" dirty="0" err="1">
                <a:solidFill>
                  <a:srgbClr val="0070C0"/>
                </a:solidFill>
                <a:latin typeface="Agency FB" panose="020B0503020202020204" pitchFamily="34" charset="0"/>
              </a:rPr>
              <a:t>ssdal</a:t>
            </a:r>
            <a:r>
              <a:rPr lang="it-IT" u="sng" dirty="0">
                <a:solidFill>
                  <a:srgbClr val="0070C0"/>
                </a:solidFill>
                <a:latin typeface="Agency FB" panose="020B0503020202020204" pitchFamily="34" charset="0"/>
              </a:rPr>
              <a:t>,…)</a:t>
            </a:r>
          </a:p>
          <a:p>
            <a:pPr marL="0" indent="0">
              <a:buNone/>
            </a:pPr>
            <a:r>
              <a:rPr lang="it-IT" dirty="0">
                <a:latin typeface="Agency FB" panose="020B0503020202020204" pitchFamily="34" charset="0"/>
              </a:rPr>
              <a:t>- NO DISTRIBUZIONE UTILI ANCHE IN MODO INDIRETTO </a:t>
            </a:r>
          </a:p>
          <a:p>
            <a:pPr marL="0" indent="0">
              <a:buNone/>
            </a:pPr>
            <a:r>
              <a:rPr lang="it-IT" dirty="0">
                <a:latin typeface="Agency FB" panose="020B0503020202020204" pitchFamily="34" charset="0"/>
              </a:rPr>
              <a:t>- UTILI O AVANZI DI GESTIONE INTERAMENTE DESTINATI ALLO SVOLGIMENTO DELL’ATTIVITA’ STATUTARIA O AD INCREMENTO DEL PROPRIO PATRIMONIO ( RISERVA ) </a:t>
            </a:r>
          </a:p>
        </p:txBody>
      </p:sp>
      <p:sp>
        <p:nvSpPr>
          <p:cNvPr id="4" name="Segnaposto contenuto 3">
            <a:extLst>
              <a:ext uri="{FF2B5EF4-FFF2-40B4-BE49-F238E27FC236}">
                <a16:creationId xmlns:a16="http://schemas.microsoft.com/office/drawing/2014/main" id="{7E64C031-9358-E9C8-7767-08852734138D}"/>
              </a:ext>
            </a:extLst>
          </p:cNvPr>
          <p:cNvSpPr>
            <a:spLocks noGrp="1"/>
          </p:cNvSpPr>
          <p:nvPr>
            <p:ph sz="quarter" idx="14"/>
          </p:nvPr>
        </p:nvSpPr>
        <p:spPr>
          <a:xfrm>
            <a:off x="5867362" y="1603718"/>
            <a:ext cx="5086538" cy="3967816"/>
          </a:xfrm>
        </p:spPr>
        <p:txBody>
          <a:bodyPr>
            <a:normAutofit fontScale="92500" lnSpcReduction="20000"/>
          </a:bodyPr>
          <a:lstStyle/>
          <a:p>
            <a:pPr marL="0" indent="0">
              <a:buNone/>
            </a:pPr>
            <a:r>
              <a:rPr lang="it-IT" u="sng" dirty="0">
                <a:solidFill>
                  <a:srgbClr val="0070C0"/>
                </a:solidFill>
                <a:latin typeface="Agency FB" panose="020B0503020202020204" pitchFamily="34" charset="0"/>
              </a:rPr>
              <a:t>SOCIETA’ DI CAPITALI E COOPERATIVE </a:t>
            </a:r>
          </a:p>
          <a:p>
            <a:pPr marL="0" indent="0">
              <a:buNone/>
            </a:pPr>
            <a:r>
              <a:rPr lang="it-IT" dirty="0"/>
              <a:t>- </a:t>
            </a:r>
            <a:r>
              <a:rPr lang="it-IT" dirty="0">
                <a:latin typeface="Agency FB" panose="020B0503020202020204" pitchFamily="34" charset="0"/>
              </a:rPr>
              <a:t>UNA QUOTA INFERIORE AL 50 % DI UTILI O AVANZI DI GESTIONE PUO’ ESSERE  DESTINATA AD AUMENTO DEL CAPITALE SOCIALE VERSATO DAI SOCI NEI LIMITI CITATI DALL’ARTICOLO OPPURE ESSERE DISTRIBUITO ANCHE COME DIVIDENDI AI SOCI ripianate le perdite </a:t>
            </a:r>
          </a:p>
          <a:p>
            <a:pPr marL="0" indent="0">
              <a:buNone/>
            </a:pPr>
            <a:r>
              <a:rPr lang="it-IT" dirty="0">
                <a:latin typeface="Agency FB" panose="020B0503020202020204" pitchFamily="34" charset="0"/>
              </a:rPr>
              <a:t>CON LIMITE di distribuzione DELL’ INTERESSE MASSIMO DEI BUONI POSTALI FRUTTIFERI, AUMENTATO DI 2,5 PUNTI RISPETTO AL CAPITALE EFFETTIVAMENTE VERSATO)</a:t>
            </a:r>
          </a:p>
          <a:p>
            <a:pPr marL="0" indent="0">
              <a:buNone/>
            </a:pPr>
            <a:r>
              <a:rPr lang="it-IT" dirty="0">
                <a:latin typeface="Agency FB" panose="020B0503020202020204" pitchFamily="34" charset="0"/>
              </a:rPr>
              <a:t>- AUMENTO 80 % NEL CASO DI PROPRIETARI/GESTORI/CONCESSIONARI DI IMPIANTI SPORTIVI, PISCINE, O PALESTRE</a:t>
            </a:r>
          </a:p>
        </p:txBody>
      </p:sp>
    </p:spTree>
    <p:extLst>
      <p:ext uri="{BB962C8B-B14F-4D97-AF65-F5344CB8AC3E}">
        <p14:creationId xmlns:p14="http://schemas.microsoft.com/office/powerpoint/2010/main" val="2052202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00BD6-E224-2C42-BC19-C3B1DF6B0CA5}"/>
              </a:ext>
            </a:extLst>
          </p:cNvPr>
          <p:cNvSpPr>
            <a:spLocks noGrp="1"/>
          </p:cNvSpPr>
          <p:nvPr>
            <p:ph type="title"/>
          </p:nvPr>
        </p:nvSpPr>
        <p:spPr>
          <a:xfrm>
            <a:off x="685801" y="685801"/>
            <a:ext cx="10396902" cy="608428"/>
          </a:xfrm>
        </p:spPr>
        <p:txBody>
          <a:bodyPr>
            <a:normAutofit fontScale="90000"/>
          </a:bodyPr>
          <a:lstStyle/>
          <a:p>
            <a:r>
              <a:rPr lang="it-IT" dirty="0">
                <a:latin typeface="Agency FB" panose="020B0503020202020204" pitchFamily="34" charset="0"/>
              </a:rPr>
              <a:t>Riprogrammazione dei premi (ex premio preparazione )</a:t>
            </a:r>
          </a:p>
        </p:txBody>
      </p:sp>
      <p:cxnSp>
        <p:nvCxnSpPr>
          <p:cNvPr id="5" name="Connettore 2 4">
            <a:extLst>
              <a:ext uri="{FF2B5EF4-FFF2-40B4-BE49-F238E27FC236}">
                <a16:creationId xmlns:a16="http://schemas.microsoft.com/office/drawing/2014/main" id="{93C71A95-6EF3-D6E3-B8D9-A9CC12F1A677}"/>
              </a:ext>
            </a:extLst>
          </p:cNvPr>
          <p:cNvCxnSpPr>
            <a:cxnSpLocks/>
          </p:cNvCxnSpPr>
          <p:nvPr/>
        </p:nvCxnSpPr>
        <p:spPr>
          <a:xfrm flipH="1">
            <a:off x="2734408" y="1253548"/>
            <a:ext cx="2405575" cy="59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8F532E71-4B09-669F-C5A5-AE1ED5B58C6C}"/>
              </a:ext>
            </a:extLst>
          </p:cNvPr>
          <p:cNvSpPr/>
          <p:nvPr/>
        </p:nvSpPr>
        <p:spPr>
          <a:xfrm>
            <a:off x="281354" y="1958625"/>
            <a:ext cx="4487594" cy="16796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800" dirty="0">
                <a:latin typeface="Agency FB" panose="020B0503020202020204" pitchFamily="34" charset="0"/>
              </a:rPr>
              <a:t>Trasferimento calciatori tra dilettanti:</a:t>
            </a:r>
          </a:p>
          <a:p>
            <a:pPr algn="ctr"/>
            <a:r>
              <a:rPr lang="it-IT" sz="2800" b="1" dirty="0">
                <a:latin typeface="Agency FB" panose="020B0503020202020204" pitchFamily="34" charset="0"/>
              </a:rPr>
              <a:t>PREMIO DI TESSERAMENTO </a:t>
            </a:r>
          </a:p>
        </p:txBody>
      </p:sp>
      <p:cxnSp>
        <p:nvCxnSpPr>
          <p:cNvPr id="8" name="Connettore 2 7">
            <a:extLst>
              <a:ext uri="{FF2B5EF4-FFF2-40B4-BE49-F238E27FC236}">
                <a16:creationId xmlns:a16="http://schemas.microsoft.com/office/drawing/2014/main" id="{55453A24-8E7F-4CE6-AFA4-FB85D943092F}"/>
              </a:ext>
            </a:extLst>
          </p:cNvPr>
          <p:cNvCxnSpPr>
            <a:cxnSpLocks/>
          </p:cNvCxnSpPr>
          <p:nvPr/>
        </p:nvCxnSpPr>
        <p:spPr>
          <a:xfrm>
            <a:off x="6618178" y="1253548"/>
            <a:ext cx="1880381" cy="491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48809BFE-046B-8113-3E15-245593469872}"/>
              </a:ext>
            </a:extLst>
          </p:cNvPr>
          <p:cNvSpPr/>
          <p:nvPr/>
        </p:nvSpPr>
        <p:spPr>
          <a:xfrm>
            <a:off x="6096000" y="1958625"/>
            <a:ext cx="4271889" cy="2568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Agency FB" panose="020B0503020202020204" pitchFamily="34" charset="0"/>
              </a:rPr>
              <a:t>ALLA SOTTOSCRIZIONE DEL PRIMO CONTRATTO DI LAVORO SPORTIVO  (SIA IN AMBITO  DILETTANTISTICO CHE PROFESSIONISTICO )  O CALCIATORI VINCOLATI PER IL  BIENNIO  </a:t>
            </a:r>
          </a:p>
          <a:p>
            <a:pPr algn="ctr"/>
            <a:endParaRPr lang="it-IT" dirty="0">
              <a:latin typeface="Agency FB" panose="020B0503020202020204" pitchFamily="34" charset="0"/>
            </a:endParaRPr>
          </a:p>
          <a:p>
            <a:pPr algn="ctr"/>
            <a:r>
              <a:rPr lang="it-IT" sz="2800" b="1" dirty="0">
                <a:latin typeface="Agency FB" panose="020B0503020202020204" pitchFamily="34" charset="0"/>
              </a:rPr>
              <a:t>PREMIO DI FORMAZIONE TECNICA</a:t>
            </a:r>
          </a:p>
        </p:txBody>
      </p:sp>
    </p:spTree>
    <p:extLst>
      <p:ext uri="{BB962C8B-B14F-4D97-AF65-F5344CB8AC3E}">
        <p14:creationId xmlns:p14="http://schemas.microsoft.com/office/powerpoint/2010/main" val="227551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DCD776-BE85-8E1E-900D-2A1ED7864B63}"/>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9FEDBBA1-B6AE-D3B9-73B5-6EDE9F7CBEB0}"/>
              </a:ext>
            </a:extLst>
          </p:cNvPr>
          <p:cNvSpPr>
            <a:spLocks noGrp="1"/>
          </p:cNvSpPr>
          <p:nvPr>
            <p:ph type="body" sz="half" idx="2"/>
          </p:nvPr>
        </p:nvSpPr>
        <p:spPr/>
        <p:txBody>
          <a:bodyPr/>
          <a:lstStyle/>
          <a:p>
            <a:endParaRPr lang="it-IT"/>
          </a:p>
        </p:txBody>
      </p:sp>
      <p:pic>
        <p:nvPicPr>
          <p:cNvPr id="5" name="Immagine 4">
            <a:extLst>
              <a:ext uri="{FF2B5EF4-FFF2-40B4-BE49-F238E27FC236}">
                <a16:creationId xmlns:a16="http://schemas.microsoft.com/office/drawing/2014/main" id="{E5D9A8C3-54EB-2886-2337-FDABAC688FD3}"/>
              </a:ext>
            </a:extLst>
          </p:cNvPr>
          <p:cNvPicPr>
            <a:picLocks noChangeAspect="1"/>
          </p:cNvPicPr>
          <p:nvPr/>
        </p:nvPicPr>
        <p:blipFill>
          <a:blip r:embed="rId2"/>
          <a:stretch>
            <a:fillRect/>
          </a:stretch>
        </p:blipFill>
        <p:spPr>
          <a:xfrm>
            <a:off x="0" y="182505"/>
            <a:ext cx="12192000" cy="6492990"/>
          </a:xfrm>
          <a:prstGeom prst="rect">
            <a:avLst/>
          </a:prstGeom>
        </p:spPr>
      </p:pic>
    </p:spTree>
    <p:extLst>
      <p:ext uri="{BB962C8B-B14F-4D97-AF65-F5344CB8AC3E}">
        <p14:creationId xmlns:p14="http://schemas.microsoft.com/office/powerpoint/2010/main" val="294876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951E8-5F32-208A-B281-5A106879C53E}"/>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BC4811AB-1E11-79C5-B20D-82AFCC50B304}"/>
              </a:ext>
            </a:extLst>
          </p:cNvPr>
          <p:cNvSpPr>
            <a:spLocks noGrp="1"/>
          </p:cNvSpPr>
          <p:nvPr>
            <p:ph type="body" sz="half" idx="2"/>
          </p:nvPr>
        </p:nvSpPr>
        <p:spPr/>
        <p:txBody>
          <a:bodyPr/>
          <a:lstStyle/>
          <a:p>
            <a:endParaRPr lang="it-IT"/>
          </a:p>
        </p:txBody>
      </p:sp>
      <p:pic>
        <p:nvPicPr>
          <p:cNvPr id="5" name="Immagine 4">
            <a:extLst>
              <a:ext uri="{FF2B5EF4-FFF2-40B4-BE49-F238E27FC236}">
                <a16:creationId xmlns:a16="http://schemas.microsoft.com/office/drawing/2014/main" id="{49F695FC-2715-D923-3CAE-B9ECB39E6139}"/>
              </a:ext>
            </a:extLst>
          </p:cNvPr>
          <p:cNvPicPr>
            <a:picLocks noChangeAspect="1"/>
          </p:cNvPicPr>
          <p:nvPr/>
        </p:nvPicPr>
        <p:blipFill>
          <a:blip r:embed="rId2"/>
          <a:stretch>
            <a:fillRect/>
          </a:stretch>
        </p:blipFill>
        <p:spPr>
          <a:xfrm>
            <a:off x="0" y="182505"/>
            <a:ext cx="12192000" cy="6492990"/>
          </a:xfrm>
          <a:prstGeom prst="rect">
            <a:avLst/>
          </a:prstGeom>
        </p:spPr>
      </p:pic>
    </p:spTree>
    <p:extLst>
      <p:ext uri="{BB962C8B-B14F-4D97-AF65-F5344CB8AC3E}">
        <p14:creationId xmlns:p14="http://schemas.microsoft.com/office/powerpoint/2010/main" val="205210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6C9EF-2068-3225-1E6B-4EFDC2C730E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C5ABD046-B188-7E2B-DE1C-2729F6D90237}"/>
              </a:ext>
            </a:extLst>
          </p:cNvPr>
          <p:cNvSpPr>
            <a:spLocks noGrp="1"/>
          </p:cNvSpPr>
          <p:nvPr>
            <p:ph type="body" sz="half" idx="2"/>
          </p:nvPr>
        </p:nvSpPr>
        <p:spPr/>
        <p:txBody>
          <a:bodyPr/>
          <a:lstStyle/>
          <a:p>
            <a:endParaRPr lang="it-IT"/>
          </a:p>
        </p:txBody>
      </p:sp>
      <p:pic>
        <p:nvPicPr>
          <p:cNvPr id="5" name="Immagine 4">
            <a:extLst>
              <a:ext uri="{FF2B5EF4-FFF2-40B4-BE49-F238E27FC236}">
                <a16:creationId xmlns:a16="http://schemas.microsoft.com/office/drawing/2014/main" id="{D985BB23-5363-A3E5-9395-731522E38269}"/>
              </a:ext>
            </a:extLst>
          </p:cNvPr>
          <p:cNvPicPr>
            <a:picLocks noChangeAspect="1"/>
          </p:cNvPicPr>
          <p:nvPr/>
        </p:nvPicPr>
        <p:blipFill>
          <a:blip r:embed="rId2"/>
          <a:stretch>
            <a:fillRect/>
          </a:stretch>
        </p:blipFill>
        <p:spPr>
          <a:xfrm>
            <a:off x="0" y="182505"/>
            <a:ext cx="12192000" cy="6492990"/>
          </a:xfrm>
          <a:prstGeom prst="rect">
            <a:avLst/>
          </a:prstGeom>
        </p:spPr>
      </p:pic>
    </p:spTree>
    <p:extLst>
      <p:ext uri="{BB962C8B-B14F-4D97-AF65-F5344CB8AC3E}">
        <p14:creationId xmlns:p14="http://schemas.microsoft.com/office/powerpoint/2010/main" val="2564297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FB79A-CBCE-3246-104A-0A5184AB55F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200CE12C-D034-FDC9-B80A-32CBC634582F}"/>
              </a:ext>
            </a:extLst>
          </p:cNvPr>
          <p:cNvSpPr>
            <a:spLocks noGrp="1"/>
          </p:cNvSpPr>
          <p:nvPr>
            <p:ph type="body" sz="half" idx="2"/>
          </p:nvPr>
        </p:nvSpPr>
        <p:spPr/>
        <p:txBody>
          <a:bodyPr/>
          <a:lstStyle/>
          <a:p>
            <a:endParaRPr lang="it-IT"/>
          </a:p>
        </p:txBody>
      </p:sp>
      <p:pic>
        <p:nvPicPr>
          <p:cNvPr id="5" name="Immagine 4">
            <a:extLst>
              <a:ext uri="{FF2B5EF4-FFF2-40B4-BE49-F238E27FC236}">
                <a16:creationId xmlns:a16="http://schemas.microsoft.com/office/drawing/2014/main" id="{F7402618-4E5B-521F-F599-EE26ACB021A7}"/>
              </a:ext>
            </a:extLst>
          </p:cNvPr>
          <p:cNvPicPr>
            <a:picLocks noChangeAspect="1"/>
          </p:cNvPicPr>
          <p:nvPr/>
        </p:nvPicPr>
        <p:blipFill>
          <a:blip r:embed="rId2"/>
          <a:stretch>
            <a:fillRect/>
          </a:stretch>
        </p:blipFill>
        <p:spPr>
          <a:xfrm>
            <a:off x="0" y="182505"/>
            <a:ext cx="12192000" cy="6492990"/>
          </a:xfrm>
          <a:prstGeom prst="rect">
            <a:avLst/>
          </a:prstGeom>
        </p:spPr>
      </p:pic>
    </p:spTree>
    <p:extLst>
      <p:ext uri="{BB962C8B-B14F-4D97-AF65-F5344CB8AC3E}">
        <p14:creationId xmlns:p14="http://schemas.microsoft.com/office/powerpoint/2010/main" val="383809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EF7AAF-87A5-2744-E356-874672413A53}"/>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86CAD921-67C7-25DE-00DF-8B99852FC248}"/>
              </a:ext>
            </a:extLst>
          </p:cNvPr>
          <p:cNvSpPr>
            <a:spLocks noGrp="1"/>
          </p:cNvSpPr>
          <p:nvPr>
            <p:ph type="body" sz="half" idx="2"/>
          </p:nvPr>
        </p:nvSpPr>
        <p:spPr/>
        <p:txBody>
          <a:bodyPr/>
          <a:lstStyle/>
          <a:p>
            <a:endParaRPr lang="it-IT"/>
          </a:p>
        </p:txBody>
      </p:sp>
      <p:pic>
        <p:nvPicPr>
          <p:cNvPr id="5" name="Immagine 4">
            <a:extLst>
              <a:ext uri="{FF2B5EF4-FFF2-40B4-BE49-F238E27FC236}">
                <a16:creationId xmlns:a16="http://schemas.microsoft.com/office/drawing/2014/main" id="{B37F5AC4-98A4-E5B6-34A8-F1111B385F74}"/>
              </a:ext>
            </a:extLst>
          </p:cNvPr>
          <p:cNvPicPr>
            <a:picLocks noChangeAspect="1"/>
          </p:cNvPicPr>
          <p:nvPr/>
        </p:nvPicPr>
        <p:blipFill>
          <a:blip r:embed="rId2"/>
          <a:stretch>
            <a:fillRect/>
          </a:stretch>
        </p:blipFill>
        <p:spPr>
          <a:xfrm>
            <a:off x="0" y="0"/>
            <a:ext cx="12192000" cy="6492990"/>
          </a:xfrm>
          <a:prstGeom prst="rect">
            <a:avLst/>
          </a:prstGeom>
        </p:spPr>
      </p:pic>
    </p:spTree>
    <p:extLst>
      <p:ext uri="{BB962C8B-B14F-4D97-AF65-F5344CB8AC3E}">
        <p14:creationId xmlns:p14="http://schemas.microsoft.com/office/powerpoint/2010/main" val="2872869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AD14AD-72CE-20D6-EE39-98A40DE58A49}"/>
              </a:ext>
            </a:extLst>
          </p:cNvPr>
          <p:cNvSpPr>
            <a:spLocks noGrp="1"/>
          </p:cNvSpPr>
          <p:nvPr>
            <p:ph type="ctrTitle"/>
          </p:nvPr>
        </p:nvSpPr>
        <p:spPr/>
        <p:txBody>
          <a:bodyPr>
            <a:normAutofit fontScale="90000"/>
          </a:bodyPr>
          <a:lstStyle/>
          <a:p>
            <a:r>
              <a:rPr lang="it-IT" dirty="0"/>
              <a:t>I primi passi </a:t>
            </a:r>
            <a:br>
              <a:rPr lang="it-IT" dirty="0"/>
            </a:br>
            <a:r>
              <a:rPr lang="it-IT" dirty="0"/>
              <a:t>per affrontare l’entrata in vigore  </a:t>
            </a:r>
          </a:p>
        </p:txBody>
      </p:sp>
      <p:pic>
        <p:nvPicPr>
          <p:cNvPr id="5" name="Immagine 4">
            <a:extLst>
              <a:ext uri="{FF2B5EF4-FFF2-40B4-BE49-F238E27FC236}">
                <a16:creationId xmlns:a16="http://schemas.microsoft.com/office/drawing/2014/main" id="{A8108838-967D-7630-CFCF-BB3D8F7C4476}"/>
              </a:ext>
            </a:extLst>
          </p:cNvPr>
          <p:cNvPicPr>
            <a:picLocks noChangeAspect="1"/>
          </p:cNvPicPr>
          <p:nvPr/>
        </p:nvPicPr>
        <p:blipFill>
          <a:blip r:embed="rId2"/>
          <a:stretch>
            <a:fillRect/>
          </a:stretch>
        </p:blipFill>
        <p:spPr>
          <a:xfrm rot="21445052">
            <a:off x="122233" y="3680117"/>
            <a:ext cx="11198283" cy="2293923"/>
          </a:xfrm>
          <a:prstGeom prst="rect">
            <a:avLst/>
          </a:prstGeom>
        </p:spPr>
      </p:pic>
    </p:spTree>
    <p:extLst>
      <p:ext uri="{BB962C8B-B14F-4D97-AF65-F5344CB8AC3E}">
        <p14:creationId xmlns:p14="http://schemas.microsoft.com/office/powerpoint/2010/main" val="80911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3EB72-9B14-14C5-2E02-BB5AE886D7F8}"/>
              </a:ext>
            </a:extLst>
          </p:cNvPr>
          <p:cNvSpPr>
            <a:spLocks noGrp="1"/>
          </p:cNvSpPr>
          <p:nvPr>
            <p:ph type="ctrTitle"/>
          </p:nvPr>
        </p:nvSpPr>
        <p:spPr/>
        <p:txBody>
          <a:bodyPr>
            <a:normAutofit fontScale="90000"/>
          </a:bodyPr>
          <a:lstStyle/>
          <a:p>
            <a:r>
              <a:rPr lang="it-IT" b="1" dirty="0">
                <a:latin typeface="Agency FB" panose="020B0503020202020204" pitchFamily="34" charset="0"/>
              </a:rPr>
              <a:t>Acquisizione </a:t>
            </a:r>
            <a:br>
              <a:rPr lang="it-IT" b="1" dirty="0">
                <a:latin typeface="Agency FB" panose="020B0503020202020204" pitchFamily="34" charset="0"/>
              </a:rPr>
            </a:br>
            <a:r>
              <a:rPr lang="it-IT" b="1" dirty="0">
                <a:latin typeface="Agency FB" panose="020B0503020202020204" pitchFamily="34" charset="0"/>
              </a:rPr>
              <a:t>della </a:t>
            </a:r>
            <a:br>
              <a:rPr lang="it-IT" b="1" dirty="0">
                <a:latin typeface="Agency FB" panose="020B0503020202020204" pitchFamily="34" charset="0"/>
              </a:rPr>
            </a:br>
            <a:r>
              <a:rPr lang="it-IT" b="1" dirty="0">
                <a:latin typeface="Agency FB" panose="020B0503020202020204" pitchFamily="34" charset="0"/>
              </a:rPr>
              <a:t>personalità giuridica</a:t>
            </a:r>
          </a:p>
        </p:txBody>
      </p:sp>
    </p:spTree>
    <p:extLst>
      <p:ext uri="{BB962C8B-B14F-4D97-AF65-F5344CB8AC3E}">
        <p14:creationId xmlns:p14="http://schemas.microsoft.com/office/powerpoint/2010/main" val="155113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D0E993-E690-367F-B451-775D13DCB65E}"/>
              </a:ext>
            </a:extLst>
          </p:cNvPr>
          <p:cNvSpPr>
            <a:spLocks noGrp="1"/>
          </p:cNvSpPr>
          <p:nvPr>
            <p:ph type="title"/>
          </p:nvPr>
        </p:nvSpPr>
        <p:spPr>
          <a:xfrm>
            <a:off x="460285" y="397042"/>
            <a:ext cx="10849708" cy="4752474"/>
          </a:xfrm>
        </p:spPr>
        <p:txBody>
          <a:bodyPr>
            <a:normAutofit/>
          </a:bodyPr>
          <a:lstStyle/>
          <a:p>
            <a:pPr algn="ctr"/>
            <a:r>
              <a:rPr lang="it-IT" sz="2200" b="1" dirty="0">
                <a:solidFill>
                  <a:schemeClr val="tx1"/>
                </a:solidFill>
                <a:latin typeface="Agency FB" panose="020B0503020202020204" pitchFamily="34" charset="0"/>
              </a:rPr>
              <a:t>                         </a:t>
            </a:r>
            <a:r>
              <a:rPr lang="it-IT" sz="2200" b="1" u="sng" dirty="0">
                <a:solidFill>
                  <a:schemeClr val="tx1"/>
                </a:solidFill>
                <a:latin typeface="Agency FB" panose="020B0503020202020204" pitchFamily="34" charset="0"/>
              </a:rPr>
              <a:t>Ripristino capitale minimo per richiesta personalità giuridica di 10.000,00 </a:t>
            </a:r>
            <a:br>
              <a:rPr lang="it-IT" sz="2200" b="1" u="sng" dirty="0">
                <a:solidFill>
                  <a:schemeClr val="tx1"/>
                </a:solidFill>
                <a:latin typeface="Agency FB" panose="020B0503020202020204" pitchFamily="34" charset="0"/>
              </a:rPr>
            </a:br>
            <a:r>
              <a:rPr lang="it-IT" sz="2200" b="1" u="sng" dirty="0">
                <a:solidFill>
                  <a:schemeClr val="tx1"/>
                </a:solidFill>
                <a:latin typeface="Agency FB" panose="020B0503020202020204" pitchFamily="34" charset="0"/>
              </a:rPr>
              <a:t>anche  beni  diversi dal denaro </a:t>
            </a:r>
            <a:br>
              <a:rPr lang="it-IT" sz="2200" b="1" u="sng" dirty="0">
                <a:solidFill>
                  <a:schemeClr val="tx1"/>
                </a:solidFill>
                <a:latin typeface="Agency FB" panose="020B0503020202020204" pitchFamily="34" charset="0"/>
              </a:rPr>
            </a:br>
            <a:r>
              <a:rPr lang="it-IT" sz="2200" b="1" u="sng" dirty="0">
                <a:solidFill>
                  <a:schemeClr val="tx1"/>
                </a:solidFill>
                <a:latin typeface="Agency FB" panose="020B0503020202020204" pitchFamily="34" charset="0"/>
              </a:rPr>
              <a:t>( valore risultante da perizia giurata )</a:t>
            </a:r>
            <a:br>
              <a:rPr lang="it-IT" sz="2200" b="1" dirty="0">
                <a:solidFill>
                  <a:schemeClr val="tx1"/>
                </a:solidFill>
                <a:latin typeface="Agency FB" panose="020B0503020202020204" pitchFamily="34" charset="0"/>
              </a:rPr>
            </a:br>
            <a:br>
              <a:rPr lang="it-IT" sz="2200" b="1" dirty="0">
                <a:solidFill>
                  <a:schemeClr val="tx1"/>
                </a:solidFill>
                <a:latin typeface="Agency FB" panose="020B0503020202020204" pitchFamily="34" charset="0"/>
              </a:rPr>
            </a:br>
            <a:br>
              <a:rPr lang="it-IT" sz="2200" b="1" dirty="0">
                <a:solidFill>
                  <a:schemeClr val="tx1"/>
                </a:solidFill>
                <a:latin typeface="Agency FB" panose="020B0503020202020204" pitchFamily="34" charset="0"/>
              </a:rPr>
            </a:br>
            <a:r>
              <a:rPr lang="it-IT" sz="2200" dirty="0">
                <a:solidFill>
                  <a:schemeClr val="tx1"/>
                </a:solidFill>
                <a:latin typeface="Agency FB" panose="020B0503020202020204" pitchFamily="34" charset="0"/>
              </a:rPr>
              <a:t>Il correttivo n.120 del 29 agosto 2023 inserisce il comma 3 ter al </a:t>
            </a:r>
            <a:r>
              <a:rPr lang="it-IT" sz="2200" dirty="0" err="1">
                <a:solidFill>
                  <a:schemeClr val="tx1"/>
                </a:solidFill>
                <a:latin typeface="Agency FB" panose="020B0503020202020204" pitchFamily="34" charset="0"/>
              </a:rPr>
              <a:t>d.lgs</a:t>
            </a:r>
            <a:r>
              <a:rPr lang="it-IT" sz="2200" dirty="0">
                <a:solidFill>
                  <a:schemeClr val="tx1"/>
                </a:solidFill>
                <a:latin typeface="Agency FB" panose="020B0503020202020204" pitchFamily="34" charset="0"/>
              </a:rPr>
              <a:t>  39 del 21 febbraio 2021</a:t>
            </a:r>
            <a:br>
              <a:rPr lang="it-IT" sz="2200" b="1" dirty="0">
                <a:solidFill>
                  <a:schemeClr val="tx1"/>
                </a:solidFill>
                <a:latin typeface="Agency FB" panose="020B0503020202020204" pitchFamily="34" charset="0"/>
              </a:rPr>
            </a:br>
            <a:br>
              <a:rPr lang="it-IT" sz="2200" b="1" dirty="0">
                <a:solidFill>
                  <a:schemeClr val="tx1"/>
                </a:solidFill>
                <a:latin typeface="Agency FB" panose="020B0503020202020204" pitchFamily="34" charset="0"/>
              </a:rPr>
            </a:br>
            <a:r>
              <a:rPr lang="it-IT" sz="2200" dirty="0">
                <a:solidFill>
                  <a:schemeClr val="tx1"/>
                </a:solidFill>
                <a:latin typeface="Agency FB" panose="020B0503020202020204" pitchFamily="34" charset="0"/>
              </a:rPr>
              <a:t>-</a:t>
            </a:r>
            <a:r>
              <a:rPr lang="it-IT" sz="2000" b="0" i="0" dirty="0">
                <a:solidFill>
                  <a:srgbClr val="212529"/>
                </a:solidFill>
                <a:effectLst/>
                <a:latin typeface="Agency FB" panose="020B0503020202020204" pitchFamily="34" charset="0"/>
              </a:rPr>
              <a:t>secondo il quale </a:t>
            </a:r>
            <a:r>
              <a:rPr lang="it-IT" sz="2000" b="0" i="1" dirty="0">
                <a:solidFill>
                  <a:srgbClr val="212529"/>
                </a:solidFill>
                <a:effectLst/>
                <a:latin typeface="Agency FB" panose="020B0503020202020204" pitchFamily="34" charset="0"/>
              </a:rPr>
              <a:t>"</a:t>
            </a:r>
            <a:r>
              <a:rPr lang="it-IT" sz="2000" b="1" i="1" dirty="0">
                <a:solidFill>
                  <a:srgbClr val="212529"/>
                </a:solidFill>
                <a:effectLst/>
                <a:latin typeface="Agency FB" panose="020B0503020202020204" pitchFamily="34" charset="0"/>
              </a:rPr>
              <a:t>Si considera patrimonio minimo per il conseguimento  della personalità giuridica una somma liquida e disponibile non inferiore a 10.000 euro. Se tale patrimonio è costituito da beni  diversi  dal denaro, il loro valore  deve  risultare  da  una relazione  giurata, allegata all'atto  costitutivo,  di  un  revisore  legale  o  di  una società di revisione legale iscritti nell'apposito registro. «</a:t>
            </a:r>
            <a:br>
              <a:rPr lang="it-IT" sz="2000" b="1" i="1" dirty="0">
                <a:solidFill>
                  <a:srgbClr val="212529"/>
                </a:solidFill>
                <a:effectLst/>
                <a:latin typeface="Agency FB" panose="020B0503020202020204" pitchFamily="34" charset="0"/>
              </a:rPr>
            </a:br>
            <a:br>
              <a:rPr lang="it-IT" sz="2000" b="1" i="1" dirty="0">
                <a:solidFill>
                  <a:srgbClr val="212529"/>
                </a:solidFill>
                <a:effectLst/>
                <a:latin typeface="Agency FB" panose="020B0503020202020204" pitchFamily="34" charset="0"/>
              </a:rPr>
            </a:br>
            <a:br>
              <a:rPr lang="it-IT" sz="2000" b="1" i="1" dirty="0">
                <a:solidFill>
                  <a:srgbClr val="212529"/>
                </a:solidFill>
                <a:effectLst/>
                <a:latin typeface="Agency FB" panose="020B0503020202020204" pitchFamily="34" charset="0"/>
              </a:rPr>
            </a:br>
            <a:r>
              <a:rPr lang="it-IT" sz="2000" b="1" i="1" dirty="0">
                <a:solidFill>
                  <a:srgbClr val="212529"/>
                </a:solidFill>
                <a:effectLst/>
                <a:latin typeface="Agency FB" panose="020B0503020202020204" pitchFamily="34" charset="0"/>
              </a:rPr>
              <a:t>da associazione non riconosciuta                                           ad   associazione riconosciuta </a:t>
            </a:r>
            <a:endParaRPr lang="it-IT" sz="2000" b="1" dirty="0">
              <a:solidFill>
                <a:schemeClr val="tx1"/>
              </a:solidFill>
              <a:latin typeface="Agency FB" panose="020B0503020202020204" pitchFamily="34" charset="0"/>
            </a:endParaRPr>
          </a:p>
        </p:txBody>
      </p:sp>
      <p:cxnSp>
        <p:nvCxnSpPr>
          <p:cNvPr id="4" name="Connettore 2 3">
            <a:extLst>
              <a:ext uri="{FF2B5EF4-FFF2-40B4-BE49-F238E27FC236}">
                <a16:creationId xmlns:a16="http://schemas.microsoft.com/office/drawing/2014/main" id="{588FFA8F-43C3-A7E1-78F1-FDD50D27B95C}"/>
              </a:ext>
            </a:extLst>
          </p:cNvPr>
          <p:cNvCxnSpPr/>
          <p:nvPr/>
        </p:nvCxnSpPr>
        <p:spPr>
          <a:xfrm>
            <a:off x="5283868" y="4969043"/>
            <a:ext cx="1624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6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ccia a destra 4">
            <a:extLst>
              <a:ext uri="{FF2B5EF4-FFF2-40B4-BE49-F238E27FC236}">
                <a16:creationId xmlns:a16="http://schemas.microsoft.com/office/drawing/2014/main" id="{016158E2-8F47-1A21-2ED1-0359A1513C65}"/>
              </a:ext>
            </a:extLst>
          </p:cNvPr>
          <p:cNvSpPr/>
          <p:nvPr/>
        </p:nvSpPr>
        <p:spPr>
          <a:xfrm>
            <a:off x="470760" y="778998"/>
            <a:ext cx="2206171" cy="508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61573EBD-FA69-A0A7-EE31-0206D87D09BA}"/>
              </a:ext>
            </a:extLst>
          </p:cNvPr>
          <p:cNvSpPr>
            <a:spLocks noGrp="1"/>
          </p:cNvSpPr>
          <p:nvPr>
            <p:ph type="title"/>
          </p:nvPr>
        </p:nvSpPr>
        <p:spPr/>
        <p:txBody>
          <a:bodyPr/>
          <a:lstStyle/>
          <a:p>
            <a:endParaRPr lang="it-IT"/>
          </a:p>
        </p:txBody>
      </p:sp>
      <p:pic>
        <p:nvPicPr>
          <p:cNvPr id="9" name="Immagine 8">
            <a:extLst>
              <a:ext uri="{FF2B5EF4-FFF2-40B4-BE49-F238E27FC236}">
                <a16:creationId xmlns:a16="http://schemas.microsoft.com/office/drawing/2014/main" id="{A126EE15-0F9D-A134-5DDC-C8B16393A2B3}"/>
              </a:ext>
            </a:extLst>
          </p:cNvPr>
          <p:cNvPicPr>
            <a:picLocks noChangeAspect="1"/>
          </p:cNvPicPr>
          <p:nvPr/>
        </p:nvPicPr>
        <p:blipFill>
          <a:blip r:embed="rId2"/>
          <a:stretch>
            <a:fillRect/>
          </a:stretch>
        </p:blipFill>
        <p:spPr>
          <a:xfrm>
            <a:off x="152400" y="151496"/>
            <a:ext cx="11887200" cy="5927506"/>
          </a:xfrm>
          <a:prstGeom prst="rect">
            <a:avLst/>
          </a:prstGeom>
        </p:spPr>
      </p:pic>
    </p:spTree>
    <p:extLst>
      <p:ext uri="{BB962C8B-B14F-4D97-AF65-F5344CB8AC3E}">
        <p14:creationId xmlns:p14="http://schemas.microsoft.com/office/powerpoint/2010/main" val="80607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C987B-4756-645A-9506-891D824F9D95}"/>
              </a:ext>
            </a:extLst>
          </p:cNvPr>
          <p:cNvSpPr>
            <a:spLocks noGrp="1"/>
          </p:cNvSpPr>
          <p:nvPr>
            <p:ph type="title"/>
          </p:nvPr>
        </p:nvSpPr>
        <p:spPr/>
        <p:txBody>
          <a:bodyPr>
            <a:normAutofit fontScale="90000"/>
          </a:bodyPr>
          <a:lstStyle/>
          <a:p>
            <a:r>
              <a:rPr lang="it-IT" dirty="0">
                <a:latin typeface="Agency FB" panose="020B0503020202020204" pitchFamily="34" charset="0"/>
              </a:rPr>
              <a:t>Il registro nazionale delle attività sportive dilettantistiche</a:t>
            </a:r>
          </a:p>
        </p:txBody>
      </p:sp>
      <p:sp>
        <p:nvSpPr>
          <p:cNvPr id="3" name="Segnaposto contenuto 2">
            <a:extLst>
              <a:ext uri="{FF2B5EF4-FFF2-40B4-BE49-F238E27FC236}">
                <a16:creationId xmlns:a16="http://schemas.microsoft.com/office/drawing/2014/main" id="{1F885252-44CC-8F4F-C59E-3FAF14A7A80B}"/>
              </a:ext>
            </a:extLst>
          </p:cNvPr>
          <p:cNvSpPr>
            <a:spLocks noGrp="1"/>
          </p:cNvSpPr>
          <p:nvPr>
            <p:ph sz="quarter" idx="13"/>
          </p:nvPr>
        </p:nvSpPr>
        <p:spPr/>
        <p:txBody>
          <a:bodyPr/>
          <a:lstStyle/>
          <a:p>
            <a:pPr marL="0" indent="0">
              <a:buNone/>
            </a:pPr>
            <a:r>
              <a:rPr lang="it-IT" dirty="0">
                <a:hlinkClick r:id="rId2"/>
              </a:rPr>
              <a:t>https://registro.sportesalute.eu/login/</a:t>
            </a:r>
            <a:endParaRPr lang="it-IT" dirty="0"/>
          </a:p>
          <a:p>
            <a:pPr marL="0" indent="0">
              <a:buNone/>
            </a:pPr>
            <a:endParaRPr lang="it-IT" dirty="0"/>
          </a:p>
          <a:p>
            <a:pPr marL="0" indent="0">
              <a:buNone/>
            </a:pPr>
            <a:r>
              <a:rPr lang="it-IT" b="0" i="1" dirty="0">
                <a:solidFill>
                  <a:srgbClr val="19191A"/>
                </a:solidFill>
                <a:effectLst/>
                <a:latin typeface="Titillium Web" panose="020B0604020202020204" pitchFamily="2" charset="0"/>
              </a:rPr>
              <a:t>Piattaforma che gestisce il Registro nazionale delle attività sportive dilettantistiche del Dipartimento per lo Sport della Presidenza del Consiglio dei Ministri ai sensi del d.lgs. 39/2021 con sport e salute  spa</a:t>
            </a:r>
            <a:endParaRPr lang="it-IT" dirty="0"/>
          </a:p>
        </p:txBody>
      </p:sp>
    </p:spTree>
    <p:extLst>
      <p:ext uri="{BB962C8B-B14F-4D97-AF65-F5344CB8AC3E}">
        <p14:creationId xmlns:p14="http://schemas.microsoft.com/office/powerpoint/2010/main" val="42402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E508C7-9F7A-BD6D-6A4C-F12CE7AFF208}"/>
              </a:ext>
            </a:extLst>
          </p:cNvPr>
          <p:cNvSpPr>
            <a:spLocks noGrp="1"/>
          </p:cNvSpPr>
          <p:nvPr>
            <p:ph sz="quarter" idx="13"/>
          </p:nvPr>
        </p:nvSpPr>
        <p:spPr>
          <a:xfrm>
            <a:off x="601394" y="98474"/>
            <a:ext cx="10394707" cy="5167895"/>
          </a:xfrm>
        </p:spPr>
        <p:txBody>
          <a:bodyPr>
            <a:normAutofit/>
          </a:bodyPr>
          <a:lstStyle/>
          <a:p>
            <a:pPr marL="0" indent="0">
              <a:buNone/>
            </a:pPr>
            <a:r>
              <a:rPr lang="it-IT" sz="1600" b="1" i="0" u="sng" dirty="0">
                <a:solidFill>
                  <a:srgbClr val="19191A"/>
                </a:solidFill>
                <a:effectLst/>
                <a:latin typeface="Agency FB" panose="020B0503020202020204" pitchFamily="34" charset="0"/>
              </a:rPr>
              <a:t>a cosa serve il registro?</a:t>
            </a:r>
          </a:p>
          <a:p>
            <a:r>
              <a:rPr lang="it-IT" sz="1600" b="0" i="0" dirty="0">
                <a:solidFill>
                  <a:srgbClr val="19191A"/>
                </a:solidFill>
                <a:effectLst/>
                <a:latin typeface="Agency FB" panose="020B0503020202020204" pitchFamily="34" charset="0"/>
              </a:rPr>
              <a:t>L’iscrizione certifica la natura dilettantistica dell’attività sportiva svolta dalle ASD/SSD, compresa l’attività didattica e formativa, per tutti gli effetti che l’ordinamento collega a tale qualifica.</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L’iscrizione al “Registro nazionale delle attività sportive dilettantistiche” è pertanto necessaria affinché l’attività svolta sia riconosciuta come sportiva dilettantistica per tutte le conseguenze che da ciò discendono, ivi incluso per accedere a benefici e contributi pubblici statali in materia di sport e per fruire dei servizi previsti dalla normativa.</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Ai sensi dell’art. 12 del d. lgs. 39/2021, il “Registro nazionale delle attività sportive dilettantistiche” istituito presso il Dipartimento per lo sport sostituisce a tutti gli effetti il precedente “Registro nazionale delle associazioni e società sportive dilettantistiche” del CONI.</a:t>
            </a:r>
          </a:p>
          <a:p>
            <a:pPr marL="0" indent="0">
              <a:buNone/>
            </a:pPr>
            <a:r>
              <a:rPr lang="it-IT" sz="1600" b="1" i="0" u="sng" dirty="0">
                <a:solidFill>
                  <a:srgbClr val="19191A"/>
                </a:solidFill>
                <a:effectLst/>
                <a:latin typeface="Agency FB" panose="020B0503020202020204" pitchFamily="34" charset="0"/>
              </a:rPr>
              <a:t>Chi deve iscriversi obbligatoriamente?</a:t>
            </a:r>
          </a:p>
          <a:p>
            <a:r>
              <a:rPr lang="it-IT" sz="1600" b="0" i="0" dirty="0">
                <a:solidFill>
                  <a:srgbClr val="19191A"/>
                </a:solidFill>
                <a:effectLst/>
                <a:latin typeface="Agency FB" panose="020B0503020202020204" pitchFamily="34" charset="0"/>
              </a:rPr>
              <a:t>Devono iscriversi tutte le ASD/SSD che svolgono attività sportiva, compresa l’attività didattica e formativa, riconosciute da una Federazione Sportiva Nazionale, una Disciplina Sportiva Associata o un Ente di Promozione Sportiva. Devono inoltre iscriversi in una sezione speciale le Società e Associazioni sportive riconosciute dal Comitato Italiano Paralimpico (CIP).</a:t>
            </a:r>
            <a:br>
              <a:rPr lang="it-IT" sz="1600" dirty="0">
                <a:latin typeface="Agency FB" panose="020B0503020202020204" pitchFamily="34" charset="0"/>
              </a:rPr>
            </a:br>
            <a:r>
              <a:rPr lang="it-IT" sz="1600" b="0" i="0" dirty="0">
                <a:solidFill>
                  <a:srgbClr val="19191A"/>
                </a:solidFill>
                <a:effectLst/>
                <a:latin typeface="Agency FB" panose="020B0503020202020204" pitchFamily="34" charset="0"/>
              </a:rPr>
              <a:t>Le ASD/SSD che alla data del 30 agosto 2022 ore 23:59 erano già iscritte al registro Coni sono trasferite d’ufficio nel “Registro nazionale delle attività sportive dilettantistiche”.</a:t>
            </a:r>
            <a:endParaRPr lang="it-IT" sz="1600" dirty="0">
              <a:latin typeface="Agency FB" panose="020B0503020202020204" pitchFamily="34" charset="0"/>
            </a:endParaRPr>
          </a:p>
        </p:txBody>
      </p:sp>
      <p:sp>
        <p:nvSpPr>
          <p:cNvPr id="4" name="Freccia a destra 3">
            <a:extLst>
              <a:ext uri="{FF2B5EF4-FFF2-40B4-BE49-F238E27FC236}">
                <a16:creationId xmlns:a16="http://schemas.microsoft.com/office/drawing/2014/main" id="{2758FE87-F514-3DCF-3A4F-11400B6BFA22}"/>
              </a:ext>
            </a:extLst>
          </p:cNvPr>
          <p:cNvSpPr/>
          <p:nvPr/>
        </p:nvSpPr>
        <p:spPr>
          <a:xfrm>
            <a:off x="154744" y="548639"/>
            <a:ext cx="295421"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D9525C61-BB40-E862-84E2-B8DEF860186B}"/>
              </a:ext>
            </a:extLst>
          </p:cNvPr>
          <p:cNvSpPr/>
          <p:nvPr/>
        </p:nvSpPr>
        <p:spPr>
          <a:xfrm>
            <a:off x="154744" y="3148818"/>
            <a:ext cx="295421"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38242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Template>
  <TotalTime>15511</TotalTime>
  <Words>4233</Words>
  <Application>Microsoft Office PowerPoint</Application>
  <PresentationFormat>Widescreen</PresentationFormat>
  <Paragraphs>255</Paragraphs>
  <Slides>46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46</vt:i4>
      </vt:variant>
    </vt:vector>
  </HeadingPairs>
  <TitlesOfParts>
    <vt:vector size="56" baseType="lpstr">
      <vt:lpstr>Agency FB</vt:lpstr>
      <vt:lpstr>Arial</vt:lpstr>
      <vt:lpstr>Arial Unicode MS</vt:lpstr>
      <vt:lpstr>Bahnschrift Light Condensed</vt:lpstr>
      <vt:lpstr>Broadway</vt:lpstr>
      <vt:lpstr>Calibri</vt:lpstr>
      <vt:lpstr>Impact</vt:lpstr>
      <vt:lpstr>open sans</vt:lpstr>
      <vt:lpstr>Titillium Web</vt:lpstr>
      <vt:lpstr>Evento</vt:lpstr>
      <vt:lpstr>La riforma dello sport </vt:lpstr>
      <vt:lpstr>Il decreto di riferimento D. LGS. 36 e 39 del 28 febbraio 2021   d.lgs. Correttivo 120 del 29 agosto 2023 </vt:lpstr>
      <vt:lpstr>  Gli enti sportivi dilettantistici potranno quindi assumere una delle seguenti forme giuridiche:  1. associazione sportiva priva di personalità giuridica disciplinata dagli articoli 36 e seguenti del codice civile (ASD…)CHE POTRANNO ACQUISIRE PERSONALITA’ GIURIDICA   ISCRIVENDOSI  AL RNASD (REGISTRO NAZIONALE DELLE ASSOCIAZIONI SPORTIVE dilettantistiche) attraverso pratica notarile  2. associazione sportiva con personalità giuridica di diritto privato   3. società di CAPITALE E COOPERATIVE  DI cui al libro V, Titolo V E vi, del c.c. (srl, ssdrl, spa …)  4. enti del terzo settore ED IMPRESE SOCIALI  costituiti ai sensi dell’articolo 4, comma 1, del decreto legislativo 3 luglio 2017, n. 117, iscritti al Registro unico nazionale del terzo settore (RUNTS)E AL REGISTRO DELLE ATTIVITA’ SPORTIVE DILETTANTISTICHE (OBBLIGO DOPPIA ISCRIZIONE ) che esercitano, come attività di interesse generale, l’organizzazione e la gestione di attività sportive dilettantistiche  5. VENGONO ELIMINATE DALL’ORDINAMENTO  LE SOCIETA’ DI PERSONE (SAS, SNC E SS)</vt:lpstr>
      <vt:lpstr>ASSENZA FINE DI LUCRO E MODALITA ‘ DI DISTRIBUZIONE UTILI CONSENTITE </vt:lpstr>
      <vt:lpstr>Acquisizione  della  personalità giuridica</vt:lpstr>
      <vt:lpstr>                         Ripristino capitale minimo per richiesta personalità giuridica di 10.000,00  anche  beni  diversi dal denaro  ( valore risultante da perizia giurata )   Il correttivo n.120 del 29 agosto 2023 inserisce il comma 3 ter al d.lgs  39 del 21 febbraio 2021  -secondo il quale "Si considera patrimonio minimo per il conseguimento  della personalità giuridica una somma liquida e disponibile non inferiore a 10.000 euro. Se tale patrimonio è costituito da beni  diversi  dal denaro, il loro valore  deve  risultare  da  una relazione  giurata, allegata all'atto  costitutivo,  di  un  revisore  legale  o  di  una società di revisione legale iscritti nell'apposito registro. «   da associazione non riconosciuta                                           ad   associazione riconosciuta </vt:lpstr>
      <vt:lpstr>Presentazione standard di PowerPoint</vt:lpstr>
      <vt:lpstr>Il registro nazionale delle attività sportive dilettantistiche</vt:lpstr>
      <vt:lpstr>Presentazione standard di PowerPoint</vt:lpstr>
      <vt:lpstr>Presentazione standard di PowerPoint</vt:lpstr>
      <vt:lpstr>Presentazione standard di PowerPoint</vt:lpstr>
      <vt:lpstr>Presentazione standard di PowerPoint</vt:lpstr>
      <vt:lpstr>Inoltre,  All’ente affiliante  andranno depositati i seguenti documenti. A sua volta l’ente li depositerà nel registro delle attività sportive dilettantistiche:</vt:lpstr>
      <vt:lpstr>Comma 3. «Ogni Associazione e Società sportiva dilettantistica, attraverso il proprio organismo affiliante,  deposita presso il Registro, entro trenta giorni dalla relativa approvazione o modifica:  a) il rendiconto economico finanziario o il bilancio di esercizio approvato dall'assemblea e il relativo verbale;  b) i verbali che apportano modifiche statutarie con gli statuti modificati;  c) i verbali che modificano gli organi statutari;  d) i verbali che modificano la sede legale. «</vt:lpstr>
      <vt:lpstr>GLI STATUTI Ed ATTI COSTITUTIVI alla luce della nuova riforma  variazioni e modifiche    ADEGUAMENTO ENTRO IL 31.12.2023 disposizione del nuovo decreto emanando</vt:lpstr>
      <vt:lpstr>LE SOCIETA’ E LE ASSOCIAZIONI DOVRANNO RIVISITARE I PROPRI ATTI COSTITUTIVI E STATUTI ED ADEMPIERE ALLA LORO REDAZIONE/MODIFICA RISPETTANDO I SEGUENTI PUNTI CARDINE: 1. ESSERE COSTITUITE CON ATTO SCRITTO  2. INDICARE LA SEDE LEGALE 3. LA DENOMINAZIONE  4. L’OGGETTO SOCIALE: CON SPECIFICO RIFERIMENTO «ALL’ESERCIZIO IN VIA STABILE E PRINCIPALE DELL’ORGANIZZAZIONE E GESTIONE DI ATTIVITA’ SPORTIVE DILETTANTISCHE IVI COMPRESE LA FORMAZIONE, LA DIDATTICA, LA PREPARAZIONE E L’ASSISTENZA ALL'Attività SPORTIVA DILETTANTISTICA» ( CORSI ALLENATORI, ALLENAMENTO ATLETI …) 5.IL RAPPRESENTANTE LEGALE 6. L’ASSENZA AI FINI DI LUCRO 7. LE NORME SULL’ORDINAMENTO INTERNO ISPIRATI AI PRINCIPI DI DEMOCRAZIA ED UGUAGLIANZA DI TUTTI GLI ASSOCIATI CON LA PREVISIONE DELL’ELETTIVITA’ DELLE CARICHE SOCIALI,FATTE SALVE LE SOCIETA’ SPORTIVE CHE ASSUMANO LA FORMA SOCIETARIA NORMATA DAL CODICE CIVILE 8. L’OBBLIGO DI REDAZIONE DEI RENDICONTI ECONOMICO-FINANZIARI E LE MODALITA’ DI APPROVAZIONE DEGLI STESSI 9. LE MODALITA’ DI SCIOGLIMENTO DELL’ASSOCIAZIONE 10. L’OBBLIGO DI DEVOLUZIONE AI FINI SPORTIVI DEL PATRIMONIO ASSOCIATIVO IN CASO DI SCIOGLIMENTO DELLE SOCIETA’ E DELLE ASSOCIAZIONI 11. LA PREVISIONE DI ESERCIZIO DELLE ATTIVITA’ SECONDARIE E STRUMENTALI ( SOLO SE ESERCITATE)  </vt:lpstr>
      <vt:lpstr>Presentazione standard di PowerPoint</vt:lpstr>
      <vt:lpstr>ART.11  INCOMPATIBILITA’ E DIVIETI DERIVANTI ESPRESSAMENTE NORMATI   E’ FATTO DIVIETO AGLI AMMINISTRATORI DELLE ASSOCIAZIONI E SOCIETA’ SPORTIVE  DILETTANTISTICHE DI RICOPRIRE QUALSIASI CARICA IN ALTRE SOCIETA’ O ASSOCIAZIONI SPORTIVE DILETTANTISTICHE NELL’AMBITO DELLA MEDESIMA FEDERAZIONE SPORTIVA NAZIONALE,DISCIPLINA SPORTIVA ASSOCIATA, O ENTE DI PROMOZIONE SPORTIVA RICONOSCIUTE DAL CONI.     </vt:lpstr>
      <vt:lpstr>      Cosa succede se non adeguo lo statuto entro il 31 dicembre ? (disposizione nuova )   La mancata conformità dello statuto (dopo il 31.12.2023) comporterà:  1.  l’inammissibilità di iscrizione al Registro Nazionale Attività Sportive   2.  per chi è già iscritto , la cancellazione d’ufficio dal medesimo Registro     decadimento di qualifica da Ente Dilettantistico e conseguenze relative    </vt:lpstr>
      <vt:lpstr>IL TESSERAMENTO DEI MINORI DAL 01.07.2023</vt:lpstr>
      <vt:lpstr>Presentazione standard di PowerPoint</vt:lpstr>
      <vt:lpstr>IL LAVORO SPORTIVO</vt:lpstr>
      <vt:lpstr>la definizione di lavoro sportivo </vt:lpstr>
      <vt:lpstr>POSSONO ESSERE LAVORATORI SPORTIVI:</vt:lpstr>
      <vt:lpstr>IL LAVORATORE SPORTIVO CON  CO.CO.CO</vt:lpstr>
      <vt:lpstr>Presentazione standard di PowerPoint</vt:lpstr>
      <vt:lpstr>Cessione calciatori contrattualizzati       ART.36 DEL D.LGS. 36 DEL 21 FEBBRAIO 2021 TRATTAMENTO TRIBUTARIO </vt:lpstr>
      <vt:lpstr>COLLABORAZIONE Amministrativo gestionale </vt:lpstr>
      <vt:lpstr>LA PRESTAZIONE VOLONTARISTICA </vt:lpstr>
      <vt:lpstr>Presentazione standard di PowerPoint</vt:lpstr>
      <vt:lpstr>DIPENDENTI PUBBLICA AMMINISTRAZIONE </vt:lpstr>
      <vt:lpstr>  SOGLIE REDDITUALI DI TASSAZIONE E CONTRIBUZIONE DEL LAVORATORE SPORTIVO </vt:lpstr>
      <vt:lpstr>ALIQUOte contributive INPS   ISCRIZIONE ALLA GESTIONE SEPARATA INPS  ( iscrizione a carico datore di lavoro) </vt:lpstr>
      <vt:lpstr>ESEMPIO conteggio contributi  :</vt:lpstr>
      <vt:lpstr>Tassazione ordinaria dei redditi   (aliquote fiscali per scaglioni di reddito superata la franchigia dei 15.000,00 euro)</vt:lpstr>
      <vt:lpstr>ADEMPIMENTI E TEMPISTICHE </vt:lpstr>
      <vt:lpstr>Presentazione standard di PowerPoint</vt:lpstr>
      <vt:lpstr>LA FIGURA DEL RESPONSABILE  DELLA PROTEZIONE  DEI  MINORI </vt:lpstr>
      <vt:lpstr>   esaurimento progressivo del vincolo dei calciatori   sistema calcio dilettantistico                 vincolati                                                                  data  esaurimento vincolo  annata fino al 2002              esaurimento vincolo  30.06.2024  annate 2003 – 2004               esaurimento vincolo  30.06.2025  annate 2005 – 1° sem. 2006                                                 esaurimento vincolo 30.06.2026                                                                     </vt:lpstr>
      <vt:lpstr>Riprogrammazione dei premi (ex premio preparazione )</vt:lpstr>
      <vt:lpstr>Presentazione standard di PowerPoint</vt:lpstr>
      <vt:lpstr>Presentazione standard di PowerPoint</vt:lpstr>
      <vt:lpstr>Presentazione standard di PowerPoint</vt:lpstr>
      <vt:lpstr>Presentazione standard di PowerPoint</vt:lpstr>
      <vt:lpstr>Presentazione standard di PowerPoint</vt:lpstr>
      <vt:lpstr>I primi passi  per affrontare l’entrata in vigore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riforma dello sport</dc:title>
  <dc:creator>valentina battistini</dc:creator>
  <cp:lastModifiedBy>valentina battistini</cp:lastModifiedBy>
  <cp:revision>116</cp:revision>
  <cp:lastPrinted>2023-04-06T15:24:03Z</cp:lastPrinted>
  <dcterms:created xsi:type="dcterms:W3CDTF">2023-03-24T09:43:03Z</dcterms:created>
  <dcterms:modified xsi:type="dcterms:W3CDTF">2023-10-09T15:31:02Z</dcterms:modified>
</cp:coreProperties>
</file>